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4" r:id="rId1"/>
  </p:sldMasterIdLst>
  <p:notesMasterIdLst>
    <p:notesMasterId r:id="rId30"/>
  </p:notesMasterIdLst>
  <p:sldIdLst>
    <p:sldId id="256" r:id="rId2"/>
    <p:sldId id="319" r:id="rId3"/>
    <p:sldId id="307" r:id="rId4"/>
    <p:sldId id="306" r:id="rId5"/>
    <p:sldId id="270" r:id="rId6"/>
    <p:sldId id="272" r:id="rId7"/>
    <p:sldId id="310" r:id="rId8"/>
    <p:sldId id="276" r:id="rId9"/>
    <p:sldId id="278" r:id="rId10"/>
    <p:sldId id="279" r:id="rId11"/>
    <p:sldId id="285" r:id="rId12"/>
    <p:sldId id="286" r:id="rId13"/>
    <p:sldId id="287" r:id="rId14"/>
    <p:sldId id="312" r:id="rId15"/>
    <p:sldId id="313" r:id="rId16"/>
    <p:sldId id="314" r:id="rId17"/>
    <p:sldId id="291" r:id="rId18"/>
    <p:sldId id="295" r:id="rId19"/>
    <p:sldId id="296" r:id="rId20"/>
    <p:sldId id="317" r:id="rId21"/>
    <p:sldId id="318" r:id="rId22"/>
    <p:sldId id="300" r:id="rId23"/>
    <p:sldId id="301" r:id="rId24"/>
    <p:sldId id="282" r:id="rId25"/>
    <p:sldId id="311" r:id="rId26"/>
    <p:sldId id="315" r:id="rId27"/>
    <p:sldId id="281" r:id="rId28"/>
    <p:sldId id="283" r:id="rId29"/>
  </p:sldIdLst>
  <p:sldSz cx="10080625" cy="7559675"/>
  <p:notesSz cx="7559675" cy="10691813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741363" indent="-28416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141413" indent="-22701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598613" indent="-22701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55813" indent="-22701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20FF15"/>
    <a:srgbClr val="009900"/>
    <a:srgbClr val="FE4C4C"/>
    <a:srgbClr val="13BF27"/>
    <a:srgbClr val="00CCFF"/>
    <a:srgbClr val="55E9F9"/>
    <a:srgbClr val="13F002"/>
    <a:srgbClr val="FAFE4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595" autoAdjust="0"/>
  </p:normalViewPr>
  <p:slideViewPr>
    <p:cSldViewPr>
      <p:cViewPr varScale="1">
        <p:scale>
          <a:sx n="67" d="100"/>
          <a:sy n="67" d="100"/>
        </p:scale>
        <p:origin x="-1278" y="-11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917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17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917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917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pPr>
              <a:defRPr/>
            </a:pPr>
            <a:fld id="{7FE9DB0B-99C7-4EB5-AC5B-AB384AD4512B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526" algn="l" defTabSz="9142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C6B2A585-52C9-49F7-B7C3-A618BF522A99}" type="slidenum">
              <a:rPr lang="en-US" altLang="ja-JP" smtClean="0"/>
              <a:pPr defTabSz="447675"/>
              <a:t>1</a:t>
            </a:fld>
            <a:endParaRPr lang="en-US" altLang="ja-JP" smtClean="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8C05503D-E3AB-4816-9B5E-71215B46E9B2}" type="slidenum">
              <a:rPr lang="en-US" altLang="ja-JP" smtClean="0"/>
              <a:pPr defTabSz="447675"/>
              <a:t>10</a:t>
            </a:fld>
            <a:endParaRPr lang="en-US" altLang="ja-JP" smtClean="0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CD86CC46-6BB4-4821-8705-0C83F8E8087D}" type="slidenum">
              <a:rPr lang="en-US" altLang="ja-JP" smtClean="0"/>
              <a:pPr defTabSz="447675"/>
              <a:t>11</a:t>
            </a:fld>
            <a:endParaRPr lang="en-US" altLang="ja-JP" smtClean="0"/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BA221251-93D0-4DE7-B7E5-DB6A34FA9F39}" type="slidenum">
              <a:rPr lang="en-US" altLang="ja-JP" smtClean="0"/>
              <a:pPr defTabSz="447675"/>
              <a:t>12</a:t>
            </a:fld>
            <a:endParaRPr lang="en-US" altLang="ja-JP" smtClean="0"/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501E2099-A8DC-420F-810C-CC113FCDB679}" type="slidenum">
              <a:rPr lang="en-US" altLang="ja-JP" smtClean="0"/>
              <a:pPr defTabSz="447675"/>
              <a:t>13</a:t>
            </a:fld>
            <a:endParaRPr lang="en-US" altLang="ja-JP" smtClean="0"/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7D96B154-6D72-4BAD-BACF-9C0DA544A84F}" type="slidenum">
              <a:rPr lang="en-US" altLang="ja-JP" smtClean="0"/>
              <a:pPr defTabSz="447675"/>
              <a:t>14</a:t>
            </a:fld>
            <a:endParaRPr lang="en-US" altLang="ja-JP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963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69636" name="スライド番号プレースホルダ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3E8BE015-FFF0-4AB5-A6EC-96421DF639E4}" type="slidenum">
              <a:rPr lang="en-US" altLang="ja-JP" smtClean="0"/>
              <a:pPr defTabSz="447675"/>
              <a:t>15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065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70660" name="スライド番号プレースホルダ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F4B41771-37D2-42D2-97B8-381E6D1DEA06}" type="slidenum">
              <a:rPr lang="en-US" altLang="ja-JP" smtClean="0"/>
              <a:pPr defTabSz="447675"/>
              <a:t>16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095C1DDF-3382-41F9-9311-E10754BB25C3}" type="slidenum">
              <a:rPr lang="en-US" altLang="ja-JP" smtClean="0"/>
              <a:pPr defTabSz="447675"/>
              <a:t>17</a:t>
            </a:fld>
            <a:endParaRPr lang="en-US" altLang="ja-JP" smtClean="0"/>
          </a:p>
        </p:txBody>
      </p:sp>
      <p:sp>
        <p:nvSpPr>
          <p:cNvPr id="716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6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CD87C942-3266-44F5-AB97-5C05036D6A31}" type="slidenum">
              <a:rPr lang="en-US" altLang="ja-JP" smtClean="0"/>
              <a:pPr defTabSz="447675"/>
              <a:t>18</a:t>
            </a:fld>
            <a:endParaRPr lang="en-US" altLang="ja-JP" smtClean="0"/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EFC7C187-1154-490D-8D0A-DD4E06DF6929}" type="slidenum">
              <a:rPr lang="en-US" altLang="ja-JP" smtClean="0"/>
              <a:pPr defTabSz="447675"/>
              <a:t>19</a:t>
            </a:fld>
            <a:endParaRPr lang="en-US" altLang="ja-JP" smtClean="0"/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16470B50-9DC1-4AF9-BB25-F28C29B9A1E9}" type="slidenum">
              <a:rPr lang="en-US" altLang="ja-JP" smtClean="0"/>
              <a:pPr defTabSz="447675"/>
              <a:t>2</a:t>
            </a:fld>
            <a:endParaRPr lang="en-US" altLang="ja-JP" smtClean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726402B7-3271-4F7E-8451-86792774690C}" type="slidenum">
              <a:rPr lang="en-US" altLang="ja-JP" smtClean="0"/>
              <a:pPr defTabSz="447675"/>
              <a:t>20</a:t>
            </a:fld>
            <a:endParaRPr lang="en-US" altLang="ja-JP" smtClean="0"/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57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75780" name="スライド番号プレースホルダ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115EBD56-879A-4021-83CF-E6F1769DFBC8}" type="slidenum">
              <a:rPr lang="en-US" altLang="ja-JP" smtClean="0"/>
              <a:pPr defTabSz="447675"/>
              <a:t>21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25F40F63-7DBB-4CA0-BDB0-8483C883D6BB}" type="slidenum">
              <a:rPr lang="en-US" altLang="ja-JP" smtClean="0"/>
              <a:pPr defTabSz="447675"/>
              <a:t>22</a:t>
            </a:fld>
            <a:endParaRPr lang="en-US" altLang="ja-JP" smtClean="0"/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CB0D1F95-D196-4AB3-B313-71477DD4B8D0}" type="slidenum">
              <a:rPr lang="en-US" altLang="ja-JP" smtClean="0"/>
              <a:pPr defTabSz="447675"/>
              <a:t>23</a:t>
            </a:fld>
            <a:endParaRPr lang="en-US" altLang="ja-JP" smtClean="0"/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710974C9-B56F-4BCD-BA12-7F1DB030BCF2}" type="slidenum">
              <a:rPr lang="en-US" altLang="ja-JP" smtClean="0"/>
              <a:pPr defTabSz="447675"/>
              <a:t>24</a:t>
            </a:fld>
            <a:endParaRPr lang="en-US" altLang="ja-JP" smtClean="0"/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05BD9380-F8B5-486C-A520-7524A8D293E7}" type="slidenum">
              <a:rPr lang="en-US" altLang="ja-JP" smtClean="0"/>
              <a:pPr defTabSz="447675"/>
              <a:t>25</a:t>
            </a:fld>
            <a:endParaRPr lang="en-US" altLang="ja-JP" smtClean="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198E5C6A-5F71-457E-A5BB-8983D6840446}" type="slidenum">
              <a:rPr lang="en-US" altLang="ja-JP" smtClean="0"/>
              <a:pPr defTabSz="447675"/>
              <a:t>26</a:t>
            </a:fld>
            <a:endParaRPr lang="en-US" altLang="ja-JP" smtClean="0"/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73D0B2AD-5379-4C72-872F-0578A1FE082B}" type="slidenum">
              <a:rPr lang="en-US" altLang="ja-JP" smtClean="0"/>
              <a:pPr defTabSz="447675"/>
              <a:t>27</a:t>
            </a:fld>
            <a:endParaRPr lang="en-US" altLang="ja-JP" smtClean="0"/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C5C3B394-6BC1-4864-8BBD-3515223974FD}" type="slidenum">
              <a:rPr lang="en-US" altLang="ja-JP" smtClean="0"/>
              <a:pPr defTabSz="447675"/>
              <a:t>28</a:t>
            </a:fld>
            <a:endParaRPr lang="en-US" altLang="ja-JP" smtClean="0"/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63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56324" name="スライド番号プレースホルダ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22A1A113-88E2-4115-BF5E-1E7D38802D3D}" type="slidenum">
              <a:rPr lang="en-US" altLang="ja-JP" smtClean="0"/>
              <a:pPr defTabSz="447675"/>
              <a:t>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73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57348" name="スライド番号プレースホルダ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FC965ADB-B93D-4637-91DF-BBC494EF17ED}" type="slidenum">
              <a:rPr lang="en-US" altLang="ja-JP" smtClean="0"/>
              <a:pPr defTabSz="447675"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152264D5-813F-4495-BE37-0A8BFA258690}" type="slidenum">
              <a:rPr lang="en-US" altLang="ja-JP" smtClean="0"/>
              <a:pPr defTabSz="447675"/>
              <a:t>5</a:t>
            </a:fld>
            <a:endParaRPr lang="en-US" altLang="ja-JP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E6D61E7D-F9A6-46B8-8CEE-992BD14043BC}" type="slidenum">
              <a:rPr lang="en-US" altLang="ja-JP" smtClean="0"/>
              <a:pPr defTabSz="447675"/>
              <a:t>6</a:t>
            </a:fld>
            <a:endParaRPr lang="en-US" altLang="ja-JP" smtClean="0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/>
          </a:p>
        </p:txBody>
      </p:sp>
      <p:sp>
        <p:nvSpPr>
          <p:cNvPr id="60420" name="スライド番号プレースホルダ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60B94CF6-336F-4582-98AE-BFE46E201726}" type="slidenum">
              <a:rPr lang="en-US" altLang="ja-JP" smtClean="0"/>
              <a:pPr defTabSz="447675"/>
              <a:t>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BE3F8F71-A8B8-476B-81AB-9C7C98B649BA}" type="slidenum">
              <a:rPr lang="en-US" altLang="ja-JP" smtClean="0"/>
              <a:pPr defTabSz="447675"/>
              <a:t>8</a:t>
            </a:fld>
            <a:endParaRPr lang="en-US" altLang="ja-JP" smtClean="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/>
            <a:fld id="{74311DD1-7226-4DAB-BEC6-0FAAF2D18A24}" type="slidenum">
              <a:rPr lang="en-US" altLang="ja-JP" smtClean="0"/>
              <a:pPr defTabSz="447675"/>
              <a:t>9</a:t>
            </a:fld>
            <a:endParaRPr lang="en-US" altLang="ja-JP" smtClean="0"/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420688" y="0"/>
            <a:ext cx="671512" cy="755967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304800" y="0"/>
            <a:ext cx="115888" cy="755967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1092200" y="0"/>
            <a:ext cx="200025" cy="755967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258888" y="0"/>
            <a:ext cx="254000" cy="755967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17475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08063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941388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903413" y="0"/>
            <a:ext cx="0" cy="755967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1176338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047288" y="0"/>
            <a:ext cx="0" cy="75596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344613" y="0"/>
            <a:ext cx="84137" cy="755967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7" name="円/楕円 16"/>
          <p:cNvSpPr/>
          <p:nvPr/>
        </p:nvSpPr>
        <p:spPr bwMode="auto">
          <a:xfrm>
            <a:off x="671513" y="3779838"/>
            <a:ext cx="1428750" cy="1427162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8" name="円/楕円 17"/>
          <p:cNvSpPr/>
          <p:nvPr/>
        </p:nvSpPr>
        <p:spPr bwMode="auto">
          <a:xfrm>
            <a:off x="1443038" y="5364163"/>
            <a:ext cx="708025" cy="7080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1203325" y="6062663"/>
            <a:ext cx="150813" cy="1524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835150" y="6380163"/>
            <a:ext cx="301625" cy="30321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21" name="円/楕円 20"/>
          <p:cNvSpPr/>
          <p:nvPr/>
        </p:nvSpPr>
        <p:spPr>
          <a:xfrm>
            <a:off x="2100263" y="4956175"/>
            <a:ext cx="403225" cy="4032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520156" y="3443852"/>
            <a:ext cx="6804422" cy="2088183"/>
          </a:xfrm>
        </p:spPr>
        <p:txBody>
          <a:bodyPr/>
          <a:lstStyle>
            <a:lvl1pPr>
              <a:defRPr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520156" y="5515236"/>
            <a:ext cx="6804422" cy="1511935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22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60593" y="1294607"/>
            <a:ext cx="2519363" cy="419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01769" y="4609307"/>
            <a:ext cx="4032250" cy="423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462088" y="5432425"/>
            <a:ext cx="671512" cy="571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BA777-3137-4A58-BF60-B15861CB5A1E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A44CF-2D7C-48C8-ABA4-37B61906CF8C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3" y="302739"/>
            <a:ext cx="1848115" cy="645022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D9F5-1900-4A3D-8DCB-1566F1A62988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504031" y="1763924"/>
            <a:ext cx="8232510" cy="537240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7B5A32-90B2-4189-99CE-3D6D86D952D8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  <p:sp>
        <p:nvSpPr>
          <p:cNvPr id="6" name="フッター プレースホル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420688" y="0"/>
            <a:ext cx="671512" cy="755967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304800" y="0"/>
            <a:ext cx="115888" cy="755967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1092200" y="0"/>
            <a:ext cx="200025" cy="755967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258888" y="0"/>
            <a:ext cx="254000" cy="755967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17475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008063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941388" y="0"/>
            <a:ext cx="0" cy="75596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903413" y="0"/>
            <a:ext cx="0" cy="755967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1176338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3" name="正方形/長方形 12"/>
          <p:cNvSpPr/>
          <p:nvPr/>
        </p:nvSpPr>
        <p:spPr bwMode="auto">
          <a:xfrm>
            <a:off x="1344613" y="0"/>
            <a:ext cx="84137" cy="755967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4" name="円/楕円 13"/>
          <p:cNvSpPr/>
          <p:nvPr/>
        </p:nvSpPr>
        <p:spPr bwMode="auto">
          <a:xfrm>
            <a:off x="671513" y="3779838"/>
            <a:ext cx="1428750" cy="1427162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5" name="円/楕円 14"/>
          <p:cNvSpPr/>
          <p:nvPr/>
        </p:nvSpPr>
        <p:spPr bwMode="auto">
          <a:xfrm>
            <a:off x="1460500" y="5364163"/>
            <a:ext cx="706438" cy="7080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6" name="円/楕円 15"/>
          <p:cNvSpPr/>
          <p:nvPr/>
        </p:nvSpPr>
        <p:spPr bwMode="auto">
          <a:xfrm>
            <a:off x="1203325" y="6062663"/>
            <a:ext cx="150813" cy="1524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7" name="円/楕円 16"/>
          <p:cNvSpPr/>
          <p:nvPr/>
        </p:nvSpPr>
        <p:spPr bwMode="auto">
          <a:xfrm>
            <a:off x="1835150" y="6383338"/>
            <a:ext cx="301625" cy="30321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8" name="円/楕円 17"/>
          <p:cNvSpPr/>
          <p:nvPr/>
        </p:nvSpPr>
        <p:spPr bwMode="auto">
          <a:xfrm>
            <a:off x="2071688" y="4938713"/>
            <a:ext cx="403225" cy="4032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10029825" y="0"/>
            <a:ext cx="0" cy="75596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20156" y="3191863"/>
            <a:ext cx="6804422" cy="2263703"/>
          </a:xfrm>
        </p:spPr>
        <p:txBody>
          <a:bodyPr/>
          <a:lstStyle>
            <a:lvl1pPr algn="l">
              <a:buNone/>
              <a:defRPr sz="3300" b="1" cap="small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20156" y="5522763"/>
            <a:ext cx="6804422" cy="1511935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0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58213" y="1290638"/>
            <a:ext cx="2520950" cy="4191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02563" y="4606925"/>
            <a:ext cx="4032250" cy="422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477963" y="5432425"/>
            <a:ext cx="671512" cy="571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6D79B-E711-4006-85E9-52BEE7A15A71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504031" y="1763924"/>
            <a:ext cx="4032250" cy="50397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707652" y="1763924"/>
            <a:ext cx="4032250" cy="50397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873F0-F971-43A0-B5B8-D1318792929B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8316516" cy="125994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04031" y="2603888"/>
            <a:ext cx="4032250" cy="4283816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19799" y="2603888"/>
            <a:ext cx="4032250" cy="4283816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504031" y="1730326"/>
            <a:ext cx="4032250" cy="72572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788297" y="1730326"/>
            <a:ext cx="4032250" cy="72572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8F24E-5204-484D-B460-7DAC4D91ED9B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00BB20-2102-4645-B677-244D59369A4B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  <p:sp>
        <p:nvSpPr>
          <p:cNvPr id="5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EDDC8-6C64-44FA-A4BE-9847C8BEF5FE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9659938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6" name="直線コネクタ 5"/>
          <p:cNvSpPr>
            <a:spLocks noChangeShapeType="1"/>
          </p:cNvSpPr>
          <p:nvPr/>
        </p:nvSpPr>
        <p:spPr bwMode="auto">
          <a:xfrm>
            <a:off x="6888163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6826250" y="0"/>
            <a:ext cx="0" cy="755967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9912350" y="0"/>
            <a:ext cx="0" cy="755967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744075" y="0"/>
            <a:ext cx="336550" cy="755967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9828213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1" name="円/楕円 10"/>
          <p:cNvSpPr/>
          <p:nvPr/>
        </p:nvSpPr>
        <p:spPr>
          <a:xfrm>
            <a:off x="8991600" y="6299200"/>
            <a:ext cx="604838" cy="60483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717596" y="3527822"/>
            <a:ext cx="6954901" cy="504031"/>
          </a:xfrm>
        </p:spPr>
        <p:txBody>
          <a:bodyPr/>
          <a:lstStyle>
            <a:lvl1pPr algn="l">
              <a:buNone/>
              <a:defRPr sz="2200" b="1" cap="small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7510066" y="302387"/>
            <a:ext cx="1683464" cy="5493364"/>
          </a:xfrm>
        </p:spPr>
        <p:txBody>
          <a:bodyPr/>
          <a:lstStyle>
            <a:lvl1pPr marL="0" indent="0">
              <a:spcBef>
                <a:spcPts val="441"/>
              </a:spcBef>
              <a:spcAft>
                <a:spcPts val="1102"/>
              </a:spcAft>
              <a:buNone/>
              <a:defRPr sz="13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36021" y="302387"/>
            <a:ext cx="6216385" cy="697506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2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スライド番号プレースホル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161891-CFED-4DDE-8B73-6481B97E3B3B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  <p:sp>
        <p:nvSpPr>
          <p:cNvPr id="14" name="フッター プレースホル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9659938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6" name="円/楕円 5"/>
          <p:cNvSpPr/>
          <p:nvPr/>
        </p:nvSpPr>
        <p:spPr>
          <a:xfrm>
            <a:off x="8991600" y="6299200"/>
            <a:ext cx="604838" cy="60483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9912350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9744075" y="0"/>
            <a:ext cx="336550" cy="7559675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9828213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6888163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6826250" y="0"/>
            <a:ext cx="0" cy="755967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693654" y="3527822"/>
            <a:ext cx="6954901" cy="504031"/>
          </a:xfrm>
        </p:spPr>
        <p:txBody>
          <a:bodyPr/>
          <a:lstStyle>
            <a:lvl1pPr algn="l">
              <a:buNone/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804422" cy="7559675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ja-JP" altLang="en-US" noProof="0" dirty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458823" y="291888"/>
            <a:ext cx="1680104" cy="5463125"/>
          </a:xfrm>
        </p:spPr>
        <p:txBody>
          <a:bodyPr rot="0" spcFirstLastPara="0" vertOverflow="overflow" horzOverflow="overflow" spcCol="302383" rtlCol="0" fromWordArt="0" forceAA="0">
            <a:normAutofit/>
          </a:bodyPr>
          <a:lstStyle>
            <a:lvl1pPr marL="0" indent="0">
              <a:spcBef>
                <a:spcPts val="110"/>
              </a:spcBef>
              <a:spcAft>
                <a:spcPts val="441"/>
              </a:spcAft>
              <a:buFontTx/>
              <a:buNone/>
              <a:defRPr sz="13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4DCE02-44D4-4689-BB42-691C25D1545C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  <p:sp>
        <p:nvSpPr>
          <p:cNvPr id="14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9659938" y="0"/>
            <a:ext cx="0" cy="75596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503238" y="303213"/>
            <a:ext cx="8232775" cy="1258887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28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503238" y="1763713"/>
            <a:ext cx="823277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8366919" y="1193006"/>
            <a:ext cx="2217738" cy="422275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r" defTabSz="449170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7707313" y="4119563"/>
            <a:ext cx="3527425" cy="403225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defTabSz="449170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84138" y="0"/>
            <a:ext cx="0" cy="75596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9912350" y="0"/>
            <a:ext cx="0" cy="755967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9744075" y="0"/>
            <a:ext cx="336550" cy="755967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9828213" y="0"/>
            <a:ext cx="0" cy="75596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170">
              <a:defRPr/>
            </a:pPr>
            <a:endParaRPr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8991600" y="6299200"/>
            <a:ext cx="604838" cy="60483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170" hangingPunct="1">
              <a:defRPr/>
            </a:pPr>
            <a:endParaRPr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961438" y="6321425"/>
            <a:ext cx="671512" cy="573088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ctr" defTabSz="449170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D614DC-37E3-4F22-A03B-1D17A47BF860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197" r:id="rId4"/>
    <p:sldLayoutId id="2147484198" r:id="rId5"/>
    <p:sldLayoutId id="2147484205" r:id="rId6"/>
    <p:sldLayoutId id="2147484199" r:id="rId7"/>
    <p:sldLayoutId id="2147484206" r:id="rId8"/>
    <p:sldLayoutId id="2147484207" r:id="rId9"/>
    <p:sldLayoutId id="2147484200" r:id="rId10"/>
    <p:sldLayoutId id="2147484201" r:id="rId11"/>
  </p:sldLayoutIdLst>
  <p:transition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Century Schoolbook" pitchFamily="18" charset="0"/>
        </a:defRPr>
      </a:lvl9pPr>
    </p:titleStyle>
    <p:bodyStyle>
      <a:lvl1pPr marL="301625" indent="-301625" algn="l" rtl="0" eaLnBrk="0" fontAlgn="base" hangingPunct="0">
        <a:spcBef>
          <a:spcPts val="663"/>
        </a:spcBef>
        <a:spcAft>
          <a:spcPct val="0"/>
        </a:spcAft>
        <a:buClr>
          <a:schemeClr val="accent1"/>
        </a:buClr>
        <a:buSzPct val="70000"/>
        <a:buFont typeface="Wingdings" charset="2"/>
        <a:buChar char="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00025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2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688" indent="-200025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2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200025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01589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17475" indent="-20158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5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9858" indent="-201589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5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822241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emf"/><Relationship Id="rId12" Type="http://schemas.openxmlformats.org/officeDocument/2006/relationships/image" Target="../media/image33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28.emf"/><Relationship Id="rId11" Type="http://schemas.openxmlformats.org/officeDocument/2006/relationships/image" Target="../media/image32.emf"/><Relationship Id="rId5" Type="http://schemas.openxmlformats.org/officeDocument/2006/relationships/image" Target="../media/image27.emf"/><Relationship Id="rId10" Type="http://schemas.openxmlformats.org/officeDocument/2006/relationships/image" Target="../media/image31.emf"/><Relationship Id="rId4" Type="http://schemas.openxmlformats.org/officeDocument/2006/relationships/image" Target="../media/image26.emf"/><Relationship Id="rId9" Type="http://schemas.openxmlformats.org/officeDocument/2006/relationships/image" Target="../media/image3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34.emf"/><Relationship Id="rId7" Type="http://schemas.openxmlformats.org/officeDocument/2006/relationships/image" Target="../media/image3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emf"/><Relationship Id="rId11" Type="http://schemas.openxmlformats.org/officeDocument/2006/relationships/image" Target="../media/image42.emf"/><Relationship Id="rId5" Type="http://schemas.openxmlformats.org/officeDocument/2006/relationships/image" Target="../media/image36.emf"/><Relationship Id="rId10" Type="http://schemas.openxmlformats.org/officeDocument/2006/relationships/image" Target="../media/image41.emf"/><Relationship Id="rId4" Type="http://schemas.openxmlformats.org/officeDocument/2006/relationships/image" Target="../media/image35.emf"/><Relationship Id="rId9" Type="http://schemas.openxmlformats.org/officeDocument/2006/relationships/image" Target="../media/image4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image" Target="../media/image52.e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6.emf"/><Relationship Id="rId12" Type="http://schemas.openxmlformats.org/officeDocument/2006/relationships/image" Target="../media/image51.e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5.emf"/><Relationship Id="rId1" Type="http://schemas.openxmlformats.org/officeDocument/2006/relationships/tags" Target="../tags/tag6.xml"/><Relationship Id="rId6" Type="http://schemas.openxmlformats.org/officeDocument/2006/relationships/image" Target="../media/image45.emf"/><Relationship Id="rId11" Type="http://schemas.openxmlformats.org/officeDocument/2006/relationships/image" Target="../media/image50.emf"/><Relationship Id="rId5" Type="http://schemas.openxmlformats.org/officeDocument/2006/relationships/image" Target="../media/image44.emf"/><Relationship Id="rId15" Type="http://schemas.openxmlformats.org/officeDocument/2006/relationships/image" Target="../media/image54.emf"/><Relationship Id="rId10" Type="http://schemas.openxmlformats.org/officeDocument/2006/relationships/image" Target="../media/image49.emf"/><Relationship Id="rId4" Type="http://schemas.openxmlformats.org/officeDocument/2006/relationships/image" Target="../media/image43.emf"/><Relationship Id="rId9" Type="http://schemas.openxmlformats.org/officeDocument/2006/relationships/image" Target="../media/image48.emf"/><Relationship Id="rId14" Type="http://schemas.openxmlformats.org/officeDocument/2006/relationships/image" Target="../media/image5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13" Type="http://schemas.openxmlformats.org/officeDocument/2006/relationships/image" Target="../media/image65.e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9.emf"/><Relationship Id="rId12" Type="http://schemas.openxmlformats.org/officeDocument/2006/relationships/image" Target="../media/image64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image" Target="../media/image58.emf"/><Relationship Id="rId11" Type="http://schemas.openxmlformats.org/officeDocument/2006/relationships/image" Target="../media/image63.emf"/><Relationship Id="rId5" Type="http://schemas.openxmlformats.org/officeDocument/2006/relationships/image" Target="../media/image57.emf"/><Relationship Id="rId10" Type="http://schemas.openxmlformats.org/officeDocument/2006/relationships/image" Target="../media/image62.emf"/><Relationship Id="rId4" Type="http://schemas.openxmlformats.org/officeDocument/2006/relationships/image" Target="../media/image56.emf"/><Relationship Id="rId9" Type="http://schemas.openxmlformats.org/officeDocument/2006/relationships/image" Target="../media/image61.emf"/><Relationship Id="rId14" Type="http://schemas.openxmlformats.org/officeDocument/2006/relationships/image" Target="../media/image6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70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69.emf"/><Relationship Id="rId5" Type="http://schemas.openxmlformats.org/officeDocument/2006/relationships/image" Target="../media/image68.emf"/><Relationship Id="rId10" Type="http://schemas.openxmlformats.org/officeDocument/2006/relationships/image" Target="../media/image73.emf"/><Relationship Id="rId4" Type="http://schemas.openxmlformats.org/officeDocument/2006/relationships/image" Target="../media/image67.emf"/><Relationship Id="rId9" Type="http://schemas.openxmlformats.org/officeDocument/2006/relationships/image" Target="../media/image7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7" Type="http://schemas.openxmlformats.org/officeDocument/2006/relationships/image" Target="../media/image7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7.emf"/><Relationship Id="rId5" Type="http://schemas.openxmlformats.org/officeDocument/2006/relationships/image" Target="../media/image76.emf"/><Relationship Id="rId4" Type="http://schemas.openxmlformats.org/officeDocument/2006/relationships/image" Target="../media/image7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7" Type="http://schemas.openxmlformats.org/officeDocument/2006/relationships/image" Target="../media/image8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1.emf"/><Relationship Id="rId5" Type="http://schemas.openxmlformats.org/officeDocument/2006/relationships/image" Target="../media/image81.emf"/><Relationship Id="rId4" Type="http://schemas.openxmlformats.org/officeDocument/2006/relationships/image" Target="../media/image8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6.emf"/><Relationship Id="rId5" Type="http://schemas.openxmlformats.org/officeDocument/2006/relationships/image" Target="../media/image85.emf"/><Relationship Id="rId4" Type="http://schemas.openxmlformats.org/officeDocument/2006/relationships/image" Target="../media/image84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emf"/><Relationship Id="rId3" Type="http://schemas.openxmlformats.org/officeDocument/2006/relationships/image" Target="../media/image87.emf"/><Relationship Id="rId7" Type="http://schemas.openxmlformats.org/officeDocument/2006/relationships/image" Target="../media/image91.emf"/><Relationship Id="rId12" Type="http://schemas.openxmlformats.org/officeDocument/2006/relationships/image" Target="../media/image9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0.emf"/><Relationship Id="rId11" Type="http://schemas.openxmlformats.org/officeDocument/2006/relationships/image" Target="../media/image95.emf"/><Relationship Id="rId5" Type="http://schemas.openxmlformats.org/officeDocument/2006/relationships/image" Target="../media/image89.emf"/><Relationship Id="rId10" Type="http://schemas.openxmlformats.org/officeDocument/2006/relationships/image" Target="../media/image94.emf"/><Relationship Id="rId4" Type="http://schemas.openxmlformats.org/officeDocument/2006/relationships/image" Target="../media/image88.emf"/><Relationship Id="rId9" Type="http://schemas.openxmlformats.org/officeDocument/2006/relationships/image" Target="../media/image93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emf"/><Relationship Id="rId3" Type="http://schemas.openxmlformats.org/officeDocument/2006/relationships/image" Target="../media/image87.emf"/><Relationship Id="rId7" Type="http://schemas.openxmlformats.org/officeDocument/2006/relationships/image" Target="../media/image9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8.emf"/><Relationship Id="rId11" Type="http://schemas.openxmlformats.org/officeDocument/2006/relationships/image" Target="../media/image103.emf"/><Relationship Id="rId5" Type="http://schemas.openxmlformats.org/officeDocument/2006/relationships/image" Target="../media/image97.emf"/><Relationship Id="rId10" Type="http://schemas.openxmlformats.org/officeDocument/2006/relationships/image" Target="../media/image102.emf"/><Relationship Id="rId4" Type="http://schemas.openxmlformats.org/officeDocument/2006/relationships/image" Target="../media/image88.emf"/><Relationship Id="rId9" Type="http://schemas.openxmlformats.org/officeDocument/2006/relationships/image" Target="../media/image101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emf"/><Relationship Id="rId3" Type="http://schemas.openxmlformats.org/officeDocument/2006/relationships/image" Target="../media/image87.emf"/><Relationship Id="rId7" Type="http://schemas.openxmlformats.org/officeDocument/2006/relationships/image" Target="../media/image10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7.emf"/><Relationship Id="rId11" Type="http://schemas.openxmlformats.org/officeDocument/2006/relationships/image" Target="../media/image109.emf"/><Relationship Id="rId5" Type="http://schemas.openxmlformats.org/officeDocument/2006/relationships/image" Target="../media/image104.emf"/><Relationship Id="rId10" Type="http://schemas.openxmlformats.org/officeDocument/2006/relationships/image" Target="../media/image108.emf"/><Relationship Id="rId4" Type="http://schemas.openxmlformats.org/officeDocument/2006/relationships/image" Target="../media/image88.emf"/><Relationship Id="rId9" Type="http://schemas.openxmlformats.org/officeDocument/2006/relationships/image" Target="../media/image107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emf"/><Relationship Id="rId3" Type="http://schemas.openxmlformats.org/officeDocument/2006/relationships/image" Target="../media/image87.emf"/><Relationship Id="rId7" Type="http://schemas.openxmlformats.org/officeDocument/2006/relationships/image" Target="../media/image112.emf"/><Relationship Id="rId12" Type="http://schemas.openxmlformats.org/officeDocument/2006/relationships/image" Target="../media/image116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1.emf"/><Relationship Id="rId11" Type="http://schemas.openxmlformats.org/officeDocument/2006/relationships/image" Target="../media/image74.emf"/><Relationship Id="rId5" Type="http://schemas.openxmlformats.org/officeDocument/2006/relationships/image" Target="../media/image110.emf"/><Relationship Id="rId10" Type="http://schemas.openxmlformats.org/officeDocument/2006/relationships/image" Target="../media/image115.emf"/><Relationship Id="rId4" Type="http://schemas.openxmlformats.org/officeDocument/2006/relationships/image" Target="../media/image88.emf"/><Relationship Id="rId9" Type="http://schemas.openxmlformats.org/officeDocument/2006/relationships/image" Target="../media/image114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emf"/><Relationship Id="rId3" Type="http://schemas.openxmlformats.org/officeDocument/2006/relationships/image" Target="../media/image90.emf"/><Relationship Id="rId7" Type="http://schemas.openxmlformats.org/officeDocument/2006/relationships/image" Target="../media/image9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6.emf"/><Relationship Id="rId11" Type="http://schemas.openxmlformats.org/officeDocument/2006/relationships/image" Target="../media/image118.emf"/><Relationship Id="rId5" Type="http://schemas.openxmlformats.org/officeDocument/2006/relationships/image" Target="../media/image95.emf"/><Relationship Id="rId10" Type="http://schemas.openxmlformats.org/officeDocument/2006/relationships/image" Target="../media/image117.emf"/><Relationship Id="rId4" Type="http://schemas.openxmlformats.org/officeDocument/2006/relationships/image" Target="../media/image89.emf"/><Relationship Id="rId9" Type="http://schemas.openxmlformats.org/officeDocument/2006/relationships/image" Target="../media/image8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96938" y="3279775"/>
            <a:ext cx="8939212" cy="13446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18000"/>
              </a:lnSpc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  <a:tab pos="9408749" algn="l"/>
              </a:tabLst>
              <a:defRPr/>
            </a:pPr>
            <a:r>
              <a:rPr lang="en-US" sz="6000" dirty="0" smtClean="0">
                <a:solidFill>
                  <a:srgbClr val="FF0000"/>
                </a:solidFill>
                <a:latin typeface="Arial Black" pitchFamily="32" charset="0"/>
              </a:rPr>
              <a:t>Orbifold </a:t>
            </a:r>
            <a:r>
              <a:rPr lang="en-US" sz="6000" dirty="0">
                <a:solidFill>
                  <a:srgbClr val="FF0000"/>
                </a:solidFill>
                <a:latin typeface="Arial Black" pitchFamily="32" charset="0"/>
              </a:rPr>
              <a:t>Family Unification</a:t>
            </a:r>
            <a:br>
              <a:rPr lang="en-US" sz="6000" dirty="0">
                <a:solidFill>
                  <a:srgbClr val="FF0000"/>
                </a:solidFill>
                <a:latin typeface="Arial Black" pitchFamily="32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Arial Black" pitchFamily="32" charset="0"/>
              </a:rPr>
              <a:t>in </a:t>
            </a:r>
            <a:br>
              <a:rPr lang="en-US" sz="6000" dirty="0" smtClean="0">
                <a:solidFill>
                  <a:srgbClr val="FF0000"/>
                </a:solidFill>
                <a:latin typeface="Arial Black" pitchFamily="32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Arial Black" pitchFamily="32" charset="0"/>
              </a:rPr>
              <a:t>SO(2N) Gauge Theory</a:t>
            </a:r>
            <a:endParaRPr lang="en-US" sz="6000" dirty="0">
              <a:solidFill>
                <a:srgbClr val="FF0000"/>
              </a:solidFill>
              <a:latin typeface="Arial Black" pitchFamily="32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897188" y="5813425"/>
            <a:ext cx="6659562" cy="118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44991" rIns="89982" bIns="44991"/>
          <a:lstStyle/>
          <a:p>
            <a:pPr algn="r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信州大学（理</a:t>
            </a:r>
            <a:r>
              <a:rPr lang="en-US" sz="3200" dirty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）：</a:t>
            </a:r>
            <a:r>
              <a:rPr lang="en-US" sz="3200" dirty="0" err="1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三浦</a:t>
            </a:r>
            <a:r>
              <a:rPr lang="en-US" sz="3200" dirty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貴司</a:t>
            </a:r>
            <a:endParaRPr lang="en-US" sz="3200" dirty="0">
              <a:solidFill>
                <a:srgbClr val="00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r">
              <a:lnSpc>
                <a:spcPct val="14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</a:tabLst>
            </a:pPr>
            <a:r>
              <a:rPr lang="en-US" altLang="ja-JP" sz="3200" dirty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2010</a:t>
            </a:r>
            <a:r>
              <a:rPr lang="en-US" sz="3200" dirty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年</a:t>
            </a:r>
            <a:r>
              <a:rPr lang="en-US" altLang="ja-JP" sz="3200" dirty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月</a:t>
            </a:r>
            <a:r>
              <a:rPr lang="en-US" altLang="ja-JP" sz="3200" dirty="0" smtClean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20</a:t>
            </a:r>
            <a:r>
              <a:rPr lang="en-US" sz="3200" dirty="0" smtClean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日 ＠</a:t>
            </a:r>
            <a:r>
              <a:rPr lang="ja-JP" altLang="en-US" sz="3200" dirty="0" smtClean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大阪大学</a:t>
            </a:r>
            <a:endParaRPr lang="en-US" altLang="ja-JP" sz="3200" dirty="0" smtClean="0">
              <a:solidFill>
                <a:srgbClr val="00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8196" name="pptTeX_Preamble" descr="\documentclass[12pt]{jarticle}&#10;\pagestyle{empty}&#10;\usepackage{amsmath}&#10;\usepackage[psamsfonts]{amssymb}&#10;\usepackage[dvips]{graphicx,color}" hidden="1"/>
          <p:cNvSpPr txBox="1">
            <a:spLocks noChangeArrowheads="1"/>
          </p:cNvSpPr>
          <p:nvPr/>
        </p:nvSpPr>
        <p:spPr bwMode="auto">
          <a:xfrm>
            <a:off x="-1651000" y="-635000"/>
            <a:ext cx="1651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1" rIns="91420" bIns="45711">
            <a:spAutoFit/>
          </a:bodyPr>
          <a:lstStyle/>
          <a:p>
            <a:endParaRPr kumimoji="1" lang="ja-JP" altLang="en-US"/>
          </a:p>
        </p:txBody>
      </p:sp>
      <p:sp>
        <p:nvSpPr>
          <p:cNvPr id="8197" name="テキスト ボックス 4"/>
          <p:cNvSpPr txBox="1">
            <a:spLocks noChangeArrowheads="1"/>
          </p:cNvSpPr>
          <p:nvPr/>
        </p:nvSpPr>
        <p:spPr bwMode="auto">
          <a:xfrm>
            <a:off x="2611438" y="4779963"/>
            <a:ext cx="71437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 sz="2800" b="1">
                <a:solidFill>
                  <a:srgbClr val="002060"/>
                </a:solidFill>
                <a:latin typeface="ＭＳ Ｐゴシック" charset="-128"/>
              </a:rPr>
              <a:t>Y.Kawamura and TM, arXiv:0912.0776[hep-ph].</a:t>
            </a:r>
            <a:endParaRPr kumimoji="1" lang="ja-JP" altLang="en-US" sz="2800" b="1">
              <a:solidFill>
                <a:srgbClr val="002060"/>
              </a:solidFill>
              <a:latin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フローチャート: 処理 31"/>
          <p:cNvSpPr/>
          <p:nvPr/>
        </p:nvSpPr>
        <p:spPr>
          <a:xfrm>
            <a:off x="754063" y="4565650"/>
            <a:ext cx="8072437" cy="2357438"/>
          </a:xfrm>
          <a:prstGeom prst="flowChartProcess">
            <a:avLst/>
          </a:prstGeom>
          <a:solidFill>
            <a:srgbClr val="FAF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18435" name="AutoShape 1"/>
          <p:cNvSpPr>
            <a:spLocks noChangeArrowheads="1"/>
          </p:cNvSpPr>
          <p:nvPr/>
        </p:nvSpPr>
        <p:spPr bwMode="auto">
          <a:xfrm>
            <a:off x="6188075" y="3659188"/>
            <a:ext cx="323850" cy="360362"/>
          </a:xfrm>
          <a:prstGeom prst="roundRect">
            <a:avLst>
              <a:gd name="adj" fmla="val 486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auto">
          <a:xfrm>
            <a:off x="7637463" y="3659188"/>
            <a:ext cx="1260475" cy="395287"/>
          </a:xfrm>
          <a:prstGeom prst="roundRect">
            <a:avLst>
              <a:gd name="adj" fmla="val 403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8437" name="AutoShape 3"/>
          <p:cNvSpPr>
            <a:spLocks noChangeArrowheads="1"/>
          </p:cNvSpPr>
          <p:nvPr/>
        </p:nvSpPr>
        <p:spPr bwMode="auto">
          <a:xfrm>
            <a:off x="7173913" y="3087688"/>
            <a:ext cx="1223962" cy="395287"/>
          </a:xfrm>
          <a:prstGeom prst="roundRect">
            <a:avLst>
              <a:gd name="adj" fmla="val 403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843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207963"/>
            <a:ext cx="9070975" cy="858837"/>
          </a:xfrm>
        </p:spPr>
        <p:txBody>
          <a:bodyPr wrap="square" tIns="3880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ゲージ対称性を破る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4927600" y="922338"/>
            <a:ext cx="5399088" cy="1004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83539" rIns="89982" bIns="44991"/>
          <a:lstStyle/>
          <a:p>
            <a:pPr>
              <a:lnSpc>
                <a:spcPct val="83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</a:tabLst>
            </a:pPr>
            <a:r>
              <a:rPr lang="en-US" altLang="ja-JP" b="1">
                <a:solidFill>
                  <a:srgbClr val="000000"/>
                </a:solidFill>
                <a:latin typeface="ＭＳ Ｐゴシック" charset="-128"/>
              </a:rPr>
              <a:t>Ref.:M.Harada, N.Haba, Y.Hosotani and Y.Kawamura, </a:t>
            </a:r>
          </a:p>
          <a:p>
            <a:pPr>
              <a:lnSpc>
                <a:spcPct val="83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</a:tabLst>
            </a:pPr>
            <a:r>
              <a:rPr lang="en-US" altLang="ja-JP" b="1">
                <a:solidFill>
                  <a:srgbClr val="000000"/>
                </a:solidFill>
                <a:latin typeface="ＭＳ Ｐゴシック" charset="-128"/>
              </a:rPr>
              <a:t>                                Nucl. Phys. B657 (2003) 169;</a:t>
            </a:r>
          </a:p>
          <a:p>
            <a:pPr>
              <a:lnSpc>
                <a:spcPct val="83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</a:tabLst>
            </a:pPr>
            <a:r>
              <a:rPr lang="en-US" altLang="ja-JP" b="1">
                <a:solidFill>
                  <a:srgbClr val="000000"/>
                </a:solidFill>
                <a:latin typeface="ＭＳ Ｐゴシック" charset="-128"/>
              </a:rPr>
              <a:t>      N.Haba, Y.Hosotani and Y.Kawamura, </a:t>
            </a:r>
          </a:p>
          <a:p>
            <a:pPr>
              <a:lnSpc>
                <a:spcPct val="83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</a:tabLst>
            </a:pPr>
            <a:r>
              <a:rPr lang="en-US" altLang="ja-JP" b="1">
                <a:solidFill>
                  <a:srgbClr val="000000"/>
                </a:solidFill>
                <a:latin typeface="ＭＳ Ｐゴシック" charset="-128"/>
              </a:rPr>
              <a:t>                        Prog. Theor. Phys. 111 (2004) 265.</a:t>
            </a:r>
          </a:p>
        </p:txBody>
      </p:sp>
      <p:pic>
        <p:nvPicPr>
          <p:cNvPr id="18440" name="図 17" descr="\begin{document}&#10;\begin{align*}&#10;ex.&gt;~s_0 : y\rightarrow -y ~\Rightarrow~P_0&#10;\end{align*}&#10;\end{document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493838"/>
            <a:ext cx="3822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図 22" descr="\begin{document}&#10;\begin{align*}&#10;A_M(x,y)=A_M^{\alpha}(x,y)T^{\alpha}~~:~&amp;M=\mu (=0,1,2,3),5(=y)\\&#10;&amp;T^{\alpha}\in so(2N)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7000" y="2065338"/>
            <a:ext cx="794385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テキスト ボックス 23"/>
          <p:cNvSpPr txBox="1">
            <a:spLocks noChangeArrowheads="1"/>
          </p:cNvSpPr>
          <p:nvPr/>
        </p:nvSpPr>
        <p:spPr bwMode="auto">
          <a:xfrm>
            <a:off x="896938" y="4708525"/>
            <a:ext cx="8001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SzPct val="130000"/>
              <a:buFont typeface="Wingdings" charset="2"/>
              <a:buChar char="ü"/>
            </a:pPr>
            <a:r>
              <a:rPr kumimoji="1" lang="ja-JP" altLang="en-US" sz="2800">
                <a:solidFill>
                  <a:srgbClr val="00B050"/>
                </a:solidFill>
                <a:latin typeface="ＭＳ Ｐゴシック" charset="-128"/>
              </a:rPr>
              <a:t>　</a:t>
            </a:r>
            <a:r>
              <a:rPr kumimoji="1" lang="ja-JP" altLang="en-US" sz="2800">
                <a:solidFill>
                  <a:srgbClr val="13BF27"/>
                </a:solidFill>
                <a:latin typeface="ＭＳ Ｐゴシック" charset="-128"/>
              </a:rPr>
              <a:t>　　　　　の両方とも　　　　　　　　を満たすとき、</a:t>
            </a:r>
            <a:endParaRPr kumimoji="1" lang="en-US" altLang="ja-JP" sz="2800">
              <a:solidFill>
                <a:srgbClr val="13BF27"/>
              </a:solidFill>
              <a:latin typeface="ＭＳ Ｐゴシック" charset="-128"/>
            </a:endParaRPr>
          </a:p>
          <a:p>
            <a:pPr>
              <a:buClr>
                <a:srgbClr val="FF0000"/>
              </a:buClr>
              <a:buSzPct val="130000"/>
            </a:pPr>
            <a:r>
              <a:rPr kumimoji="1" lang="ja-JP" altLang="en-US" sz="2800">
                <a:solidFill>
                  <a:srgbClr val="13BF27"/>
                </a:solidFill>
                <a:latin typeface="ＭＳ Ｐゴシック" charset="-128"/>
              </a:rPr>
              <a:t>　　は（部分群の）ゲージ対称性を保持する。</a:t>
            </a:r>
            <a:endParaRPr kumimoji="1" lang="en-US" altLang="ja-JP" sz="2800">
              <a:solidFill>
                <a:srgbClr val="13BF27"/>
              </a:solidFill>
              <a:latin typeface="ＭＳ Ｐゴシック" charset="-128"/>
            </a:endParaRPr>
          </a:p>
          <a:p>
            <a:pPr>
              <a:buClr>
                <a:srgbClr val="FF0000"/>
              </a:buClr>
              <a:buSzPct val="130000"/>
              <a:buFont typeface="Wingdings" charset="2"/>
              <a:buChar char="ü"/>
            </a:pPr>
            <a:r>
              <a:rPr kumimoji="1" lang="ja-JP" altLang="en-US" sz="2800">
                <a:solidFill>
                  <a:srgbClr val="13BF27"/>
                </a:solidFill>
                <a:latin typeface="ＭＳ Ｐゴシック" charset="-128"/>
              </a:rPr>
              <a:t>　　　　　　の少なくともどちらか一方が　　　　　　　であるとき、　　のゲージ対称性は（質量の獲得に伴い）破れる。</a:t>
            </a:r>
          </a:p>
        </p:txBody>
      </p:sp>
      <p:pic>
        <p:nvPicPr>
          <p:cNvPr id="25612" name="図 24" descr="\begin{document}&#10;\begin{align*}&#10;P_0,~P_1&#10;\end{align*}&#10;\end{document}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1313" y="4779963"/>
            <a:ext cx="925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図 25" descr="\begin{document}&#10;\begin{align*}&#10;P_0,~P_1&#10;\end{align*}&#10;\end{document}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4488" y="5618163"/>
            <a:ext cx="925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図 26" descr="\begin{document}&#10;\begin{align*}&#10;[P_i,T^{\alpha}]=0&#10;\end{align*}&#10;\end{document}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68813" y="4779963"/>
            <a:ext cx="16383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図 28" descr="\begin{document}&#10;\begin{align*}&#10;[P_i,T^{\alpha}]\ne 0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45325" y="5565775"/>
            <a:ext cx="16383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図 29" descr="\begin{document}&#10;\begin{align*}&#10;T^{\alpha}&#10;\end{align*}&#10;\end{document}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39813" y="5246688"/>
            <a:ext cx="3825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7" name="図 30" descr="\begin{document}&#10;\begin{align*}&#10;T^{\alpha}&#10;\end{align*}&#10;\end{document}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25750" y="6032500"/>
            <a:ext cx="384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図 17" descr="\begin{document}&#10;\begin{align*}&#10;\Rightarrow &amp;A_{\mu}(x,-y)=P_0A_{\mu}(x,y)P_0^{\dag}=A_{\mu}^{\alpha}(x,y)P_0T^{\alpha}P_0^{\dag},\\&#10;&amp;A_5(x,-y)=-P_0A_5(x,y)P_0^{\dag}=-A_5^{\alpha}(x,y)P_0T^{\alpha}P_0^{\dag}.&#10;\end{align*}&#10;\end{document}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97000" y="3087688"/>
            <a:ext cx="754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56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フローチャート: 処理 33"/>
          <p:cNvSpPr/>
          <p:nvPr/>
        </p:nvSpPr>
        <p:spPr>
          <a:xfrm>
            <a:off x="1325563" y="5637213"/>
            <a:ext cx="6572250" cy="1285875"/>
          </a:xfrm>
          <a:prstGeom prst="flowChartProcess">
            <a:avLst/>
          </a:prstGeom>
          <a:solidFill>
            <a:srgbClr val="13F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19459" name="AutoShape 1"/>
          <p:cNvSpPr>
            <a:spLocks noChangeArrowheads="1"/>
          </p:cNvSpPr>
          <p:nvPr/>
        </p:nvSpPr>
        <p:spPr bwMode="auto">
          <a:xfrm>
            <a:off x="755650" y="2065338"/>
            <a:ext cx="6284913" cy="1143000"/>
          </a:xfrm>
          <a:prstGeom prst="roundRect">
            <a:avLst>
              <a:gd name="adj" fmla="val 157"/>
            </a:avLst>
          </a:prstGeom>
          <a:solidFill>
            <a:srgbClr val="CCFFFF"/>
          </a:solidFill>
          <a:ln w="36000">
            <a:solidFill>
              <a:srgbClr val="280099"/>
            </a:solidFill>
            <a:prstDash val="sysDashDotDot"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2433638" y="3851275"/>
            <a:ext cx="5235575" cy="539750"/>
          </a:xfrm>
          <a:prstGeom prst="roundRect">
            <a:avLst>
              <a:gd name="adj" fmla="val 292"/>
            </a:avLst>
          </a:prstGeom>
          <a:solidFill>
            <a:srgbClr val="E6FF00"/>
          </a:solidFill>
          <a:ln w="36000">
            <a:solidFill>
              <a:srgbClr val="008000"/>
            </a:solidFill>
            <a:prstDash val="sysDot"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1420" tIns="45711" rIns="91420" bIns="45711" anchor="ctr"/>
          <a:lstStyle/>
          <a:p>
            <a:pPr defTabSz="449170">
              <a:defRPr/>
            </a:pPr>
            <a:endParaRPr lang="ja-JP" altLang="en-US" dirty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207963"/>
            <a:ext cx="9070975" cy="881062"/>
          </a:xfrm>
        </p:spPr>
        <p:txBody>
          <a:bodyPr wrap="square" tIns="3880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◎SO(2N)</a:t>
            </a:r>
            <a:r>
              <a:rPr 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ゲージ群の場合</a:t>
            </a:r>
            <a:r>
              <a:rPr lang="ja-JP" alt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（その１）</a:t>
            </a:r>
            <a:endParaRPr lang="en-US" sz="4000" b="1" cap="none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682625" y="3779838"/>
            <a:ext cx="2036763" cy="641350"/>
          </a:xfrm>
        </p:spPr>
        <p:txBody>
          <a:bodyPr>
            <a:normAutofit/>
          </a:bodyPr>
          <a:lstStyle/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" charset="2"/>
              <a:buNone/>
              <a:tabLst>
                <a:tab pos="723750" algn="l"/>
                <a:tab pos="1447498" algn="l"/>
                <a:tab pos="2171250" algn="l"/>
              </a:tabLst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表現行列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：</a:t>
            </a:r>
            <a:r>
              <a:rPr lang="en-US" sz="3200" dirty="0"/>
              <a:t>　　　　　　</a:t>
            </a:r>
          </a:p>
        </p:txBody>
      </p:sp>
      <p:sp>
        <p:nvSpPr>
          <p:cNvPr id="4110" name="Text Box 7"/>
          <p:cNvSpPr txBox="1">
            <a:spLocks noChangeArrowheads="1"/>
          </p:cNvSpPr>
          <p:nvPr/>
        </p:nvSpPr>
        <p:spPr bwMode="auto">
          <a:xfrm>
            <a:off x="7040563" y="1565275"/>
            <a:ext cx="1660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7918" rIns="89982" bIns="44991"/>
          <a:lstStyle/>
          <a:p>
            <a:pPr>
              <a:tabLst>
                <a:tab pos="722313" algn="l"/>
                <a:tab pos="1446213" algn="l"/>
              </a:tabLst>
              <a:defRPr/>
            </a:pPr>
            <a:r>
              <a:rPr lang="en-US" altLang="ja-JP" sz="24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Pauli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行列：</a:t>
            </a:r>
          </a:p>
        </p:txBody>
      </p:sp>
      <p:sp>
        <p:nvSpPr>
          <p:cNvPr id="26632" name="Line 11"/>
          <p:cNvSpPr>
            <a:spLocks noChangeShapeType="1"/>
          </p:cNvSpPr>
          <p:nvPr/>
        </p:nvSpPr>
        <p:spPr bwMode="auto">
          <a:xfrm>
            <a:off x="3498850" y="4314825"/>
            <a:ext cx="720725" cy="1588"/>
          </a:xfrm>
          <a:prstGeom prst="line">
            <a:avLst/>
          </a:prstGeom>
          <a:noFill/>
          <a:ln w="72000">
            <a:solidFill>
              <a:srgbClr val="FF0000"/>
            </a:solidFill>
            <a:prstDash val="sysDashDot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>
            <a:off x="6142038" y="4314825"/>
            <a:ext cx="720725" cy="1588"/>
          </a:xfrm>
          <a:prstGeom prst="line">
            <a:avLst/>
          </a:prstGeom>
          <a:noFill/>
          <a:ln w="72000">
            <a:solidFill>
              <a:srgbClr val="FF0000"/>
            </a:solidFill>
            <a:prstDash val="sysDashDot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5645150" y="4851400"/>
            <a:ext cx="38608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  <a:tab pos="1446213" algn="l"/>
                <a:tab pos="2170113" algn="l"/>
                <a:tab pos="2894013" algn="l"/>
              </a:tabLst>
            </a:pPr>
            <a:r>
              <a:rPr lang="en-US" sz="2800" b="1">
                <a:solidFill>
                  <a:srgbClr val="FF0000"/>
                </a:solidFill>
                <a:latin typeface="ＭＳ Ｐゴシック" charset="-128"/>
              </a:rPr>
              <a:t>固有値</a:t>
            </a:r>
            <a:r>
              <a:rPr lang="en-US" altLang="ja-JP" sz="2800" b="1">
                <a:solidFill>
                  <a:srgbClr val="FF0000"/>
                </a:solidFill>
                <a:latin typeface="ＭＳ Ｐゴシック" charset="-128"/>
              </a:rPr>
              <a:t>±</a:t>
            </a:r>
            <a:r>
              <a:rPr lang="en-US" sz="2800" b="1">
                <a:solidFill>
                  <a:srgbClr val="FF0000"/>
                </a:solidFill>
                <a:latin typeface="ＭＳ Ｐゴシック" charset="-128"/>
              </a:rPr>
              <a:t>１の対角行列</a:t>
            </a:r>
          </a:p>
        </p:txBody>
      </p:sp>
      <p:sp>
        <p:nvSpPr>
          <p:cNvPr id="26635" name="Line 14"/>
          <p:cNvSpPr>
            <a:spLocks noChangeShapeType="1"/>
          </p:cNvSpPr>
          <p:nvPr/>
        </p:nvSpPr>
        <p:spPr bwMode="auto">
          <a:xfrm flipV="1">
            <a:off x="6076950" y="4422775"/>
            <a:ext cx="285750" cy="500063"/>
          </a:xfrm>
          <a:prstGeom prst="line">
            <a:avLst/>
          </a:prstGeom>
          <a:noFill/>
          <a:ln w="360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26636" name="Line 15"/>
          <p:cNvSpPr>
            <a:spLocks noChangeShapeType="1"/>
          </p:cNvSpPr>
          <p:nvPr/>
        </p:nvSpPr>
        <p:spPr bwMode="auto">
          <a:xfrm flipH="1" flipV="1">
            <a:off x="4076700" y="4494213"/>
            <a:ext cx="1500188" cy="500062"/>
          </a:xfrm>
          <a:prstGeom prst="line">
            <a:avLst/>
          </a:prstGeom>
          <a:noFill/>
          <a:ln w="360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pic>
        <p:nvPicPr>
          <p:cNvPr id="19469" name="図 24" descr="\begin{document}&#10;\begin{align*}&#10;\sigma_1,\sigma_2,\sigma_3.&#10;\end{align*}&#10;\end{document}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8213" y="1774825"/>
            <a:ext cx="13398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図 25" descr="\begin{document}&#10;\begin{align*}&#10;\sigma_0 \equiv I_2&#10;\end{align*}&#10;\end{document}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3625" y="2208213"/>
            <a:ext cx="10366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図 26" descr="\begin{document}&#10;\begin{align*}&#10;P^{(0)}=\tilde{P}^{(0)}\otimes \sigma_0,~P^{(2)}=\tilde{P}^{(2)}\otimes \sigma_2&#10;\end{align*}&#10;\end{document}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6513" y="3929063"/>
            <a:ext cx="498633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0" name="図 28" descr="\begin{document}&#10;\begin{align*}&#10;[P_0,P_1]=0&#10;\end{align*}&#10;\end{document}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83563" y="3922713"/>
            <a:ext cx="163036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1" name="図 30" descr="\begin{document}&#10;\begin{align*}&#10;P_0^2=P_1^2=U^2=I&#10;\end{align*}&#10;\end{document}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12000" y="3351213"/>
            <a:ext cx="2713038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2" name="図 34" descr="\begin{document}&#10;\begin{align*}&#10;&amp;P^{(0)}\rightarrow SO(2m)\times SO(2n)~:~N=m+n,\\&#10;&amp;P^{(2)}\rightarrow SU(N)\times U(1).&#10;\end{align*}&#10;\end{document}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39875" y="5780088"/>
            <a:ext cx="6126163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5" name="図 20" descr="\begin{document}&#10;\begin{align*}&#10;SU(N)~\Rightarrow~\mathcal{S}_N,\mathcal{A}_N,\mathcal{H}_N(,\mathcal{I}_N)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76300" y="1493838"/>
            <a:ext cx="4379913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6" name="図 21" descr="\begin{document}&#10;\begin{align*}&#10;SO(2N)~\Rightarrow~&#10;&amp;\mathcal{S}_N\otimes \sigma_0,\mathcal{H}_N\otimes \sigma_2,\mathcal{I}_N\otimes \sigma_2,\\&#10;&amp;\mathcal{A}_N\otimes \sigma_0,\mathcal{A}_N\otimes \sigma_1,\mathcal{A}_N\otimes \sigma_3.&#10;\end{align*}&#10;\end{document}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5663" y="2179638"/>
            <a:ext cx="6110287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図 22" descr="\begin{document}&#10;\begin{align*}&#10;[P^{(*)},T^{\alpha}]=0&#10;\end{align*}&#10;\end{document}"/>
          <p:cNvPicPr>
            <a:picLocks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82688" y="5075238"/>
            <a:ext cx="191611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770" grpId="0" animBg="1"/>
      <p:bldP spid="32776" grpId="0" build="p"/>
      <p:bldP spid="26632" grpId="0" animBg="1"/>
      <p:bldP spid="26633" grpId="0" animBg="1"/>
      <p:bldP spid="26634" grpId="0"/>
      <p:bldP spid="26635" grpId="0" animBg="1"/>
      <p:bldP spid="266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1968500" y="4279900"/>
            <a:ext cx="5143500" cy="1643063"/>
          </a:xfrm>
          <a:prstGeom prst="roundRect">
            <a:avLst>
              <a:gd name="adj" fmla="val 130"/>
            </a:avLst>
          </a:prstGeom>
          <a:solidFill>
            <a:srgbClr val="23FF2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1944688" y="2411413"/>
            <a:ext cx="4810125" cy="612775"/>
          </a:xfrm>
          <a:prstGeom prst="roundRect">
            <a:avLst>
              <a:gd name="adj" fmla="val 255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325688" y="1279525"/>
            <a:ext cx="6072187" cy="468313"/>
          </a:xfrm>
        </p:spPr>
        <p:txBody>
          <a:bodyPr>
            <a:noAutofit/>
          </a:bodyPr>
          <a:lstStyle/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" charset="2"/>
              <a:buNone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として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　　　　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のどちらかを選ぶ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214313" y="2411413"/>
            <a:ext cx="1754187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73208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3600" b="1">
                <a:solidFill>
                  <a:srgbClr val="FF3333"/>
                </a:solidFill>
                <a:latin typeface="ＭＳ Ｐゴシック" charset="-128"/>
              </a:rPr>
              <a:t>Type-I :</a:t>
            </a:r>
          </a:p>
        </p:txBody>
      </p:sp>
      <p:sp>
        <p:nvSpPr>
          <p:cNvPr id="20486" name="AutoShape 14"/>
          <p:cNvSpPr>
            <a:spLocks noChangeArrowheads="1"/>
          </p:cNvSpPr>
          <p:nvPr/>
        </p:nvSpPr>
        <p:spPr bwMode="auto">
          <a:xfrm>
            <a:off x="7635875" y="1993900"/>
            <a:ext cx="1762125" cy="539750"/>
          </a:xfrm>
          <a:prstGeom prst="roundRect">
            <a:avLst>
              <a:gd name="adj" fmla="val 292"/>
            </a:avLst>
          </a:prstGeom>
          <a:noFill/>
          <a:ln w="360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207963"/>
            <a:ext cx="9070975" cy="881062"/>
          </a:xfrm>
        </p:spPr>
        <p:txBody>
          <a:bodyPr wrap="square" tIns="3880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◎SO(2N)</a:t>
            </a:r>
            <a:r>
              <a:rPr 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ゲージ群の場合</a:t>
            </a:r>
            <a:r>
              <a:rPr lang="ja-JP" alt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（その２）</a:t>
            </a:r>
            <a:endParaRPr lang="en-US" sz="4000" b="1" cap="none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0488" name="図 18" descr="\begin{document}&#10;\begin{align*}&#10;P_0,P_1,U&#10;\end{align*}&#10;\end{document}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250" y="1422400"/>
            <a:ext cx="1252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図 19" descr="\begin{document}&#10;\begin{align*}&#10;P^{(0)},P^{(2)}&#10;\end{align*}&#10;\end{document}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03600" y="1350963"/>
            <a:ext cx="12795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図 20" descr="\begin{document}&#10;\begin{align*}&#10;(P_0,P_1,U)=(P_1^{(0)},P_2^{(0)},P_3^{(0)})&#10;\end{align*}&#10;\end{document}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82813" y="2493963"/>
            <a:ext cx="4254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図 21" descr="\begin{document}&#10;\begin{align*}&#10;SO(2N)\rightarrow SO(2p)\times SO(2q)\times SO(2r)\times SO(2s)&#10;\end{align*}&#10;\end{document}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39938" y="3351213"/>
            <a:ext cx="75723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図 22" descr="\begin{document}&#10;\begin{align*}&#10;N=p+q+r+s&#10;\end{align*}&#10;\end{document}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97688" y="3851275"/>
            <a:ext cx="2627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図 25" descr="\begin{document}&#10;\begin{align*}&#10;N=m+n&#10;\end{align*}&#10;\end{document}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97688" y="6943725"/>
            <a:ext cx="1646237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図 26" descr="\begin{document}&#10;\begin{align*}&#10;UP_1P_0=I&#10;\end{align*}&#10;\end{document}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54938" y="2136775"/>
            <a:ext cx="15716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5" name="Text Box 11"/>
          <p:cNvSpPr txBox="1">
            <a:spLocks noChangeArrowheads="1"/>
          </p:cNvSpPr>
          <p:nvPr/>
        </p:nvSpPr>
        <p:spPr bwMode="auto">
          <a:xfrm>
            <a:off x="111125" y="4711700"/>
            <a:ext cx="18669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73208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3600" b="1">
                <a:solidFill>
                  <a:srgbClr val="FF3333"/>
                </a:solidFill>
                <a:latin typeface="ＭＳ Ｐゴシック" charset="-128"/>
              </a:rPr>
              <a:t>Type-II :</a:t>
            </a:r>
          </a:p>
        </p:txBody>
      </p:sp>
      <p:pic>
        <p:nvPicPr>
          <p:cNvPr id="20496" name="図 18" descr="\begin{document}&#10;\begin{align*}&#10;(P_0,P_1,U)=\left\{&#10;\begin{array}{c}&#10;(P^{(0)},P_1^{(2)},P_2^{(2)}),\\&#10;(P_1^{(2)},P^{(0)},P_2^{(2)}),\\&#10;(P_1^{(2)},P_2^{(2)},P^{(0)}).&#10;\end{array}&#10;\right.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32013" y="4352925"/>
            <a:ext cx="4754562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図 17" descr="\begin{document}&#10;\begin{align*}&#10;SO(2N)\rightarrow SU(m)\times SU(n)\times U(1)^{2-k}&#10;\end{align*}&#10;\end{document}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20888" y="6226175"/>
            <a:ext cx="6091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1"/>
          <p:cNvSpPr>
            <a:spLocks noChangeArrowheads="1"/>
          </p:cNvSpPr>
          <p:nvPr/>
        </p:nvSpPr>
        <p:spPr bwMode="auto">
          <a:xfrm>
            <a:off x="1682750" y="3454400"/>
            <a:ext cx="6500813" cy="539750"/>
          </a:xfrm>
          <a:prstGeom prst="roundRect">
            <a:avLst>
              <a:gd name="adj" fmla="val 292"/>
            </a:avLst>
          </a:prstGeom>
          <a:solidFill>
            <a:srgbClr val="FFCC99"/>
          </a:solidFill>
          <a:ln w="36000">
            <a:solidFill>
              <a:srgbClr val="FF00FF"/>
            </a:solidFill>
            <a:prstDash val="sysDashDotDot"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1420" tIns="45711" rIns="91420" bIns="45711" anchor="ctr"/>
          <a:lstStyle/>
          <a:p>
            <a:pPr defTabSz="449170">
              <a:defRPr/>
            </a:pPr>
            <a:endParaRPr lang="ja-JP" altLang="en-US" dirty="0"/>
          </a:p>
        </p:txBody>
      </p:sp>
      <p:sp>
        <p:nvSpPr>
          <p:cNvPr id="21507" name="AutoShape 14"/>
          <p:cNvSpPr>
            <a:spLocks noChangeArrowheads="1"/>
          </p:cNvSpPr>
          <p:nvPr/>
        </p:nvSpPr>
        <p:spPr bwMode="auto">
          <a:xfrm>
            <a:off x="1325563" y="2565400"/>
            <a:ext cx="7858125" cy="539750"/>
          </a:xfrm>
          <a:prstGeom prst="roundRect">
            <a:avLst>
              <a:gd name="adj" fmla="val 292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1598613" y="4799013"/>
            <a:ext cx="1260475" cy="319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0863" rIns="89982" bIns="44991"/>
          <a:lstStyle/>
          <a:p>
            <a:pPr>
              <a:tabLst>
                <a:tab pos="722313" algn="l"/>
              </a:tabLst>
              <a:defRPr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ゲージ場：</a:t>
            </a:r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1754188" y="6175375"/>
            <a:ext cx="1079500" cy="31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0863" rIns="89982" bIns="44991"/>
          <a:lstStyle/>
          <a:p>
            <a:pPr>
              <a:tabLst>
                <a:tab pos="722313" algn="l"/>
              </a:tabLst>
              <a:defRPr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物質場：</a:t>
            </a:r>
          </a:p>
        </p:txBody>
      </p:sp>
      <p:sp>
        <p:nvSpPr>
          <p:cNvPr id="21510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220663"/>
            <a:ext cx="9070975" cy="844550"/>
          </a:xfrm>
        </p:spPr>
        <p:txBody>
          <a:bodyPr wrap="square" tIns="3880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物質場</a:t>
            </a:r>
            <a:r>
              <a:rPr lang="ja-JP" alt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（その１）</a:t>
            </a:r>
            <a:endParaRPr lang="en-US" sz="4000" b="1" cap="none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5500" y="1279525"/>
            <a:ext cx="8143875" cy="1293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13BF27"/>
              </a:buClr>
              <a:buSzPct val="130000"/>
              <a:buFont typeface="Wingdings" pitchFamily="2" charset="2"/>
              <a:buChar char="l"/>
              <a:defRPr/>
            </a:pP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ゲージ場に対する</a:t>
            </a:r>
            <a:r>
              <a:rPr kumimoji="1" lang="en-US" altLang="ja-JP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Z</a:t>
            </a:r>
            <a:r>
              <a:rPr kumimoji="1" lang="en-US" altLang="ja-JP" sz="2800" baseline="-100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パリティー既に分かっている。</a:t>
            </a:r>
            <a:endParaRPr kumimoji="1" lang="en-US" altLang="ja-JP" sz="2800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Clr>
                <a:srgbClr val="13BF27"/>
              </a:buClr>
              <a:buSzPct val="130000"/>
              <a:buFont typeface="Wingdings" pitchFamily="2" charset="2"/>
              <a:buChar char="l"/>
              <a:defRPr/>
            </a:pPr>
            <a:r>
              <a:rPr kumimoji="1" lang="en-US" altLang="ja-JP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5</a:t>
            </a: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次元での</a:t>
            </a:r>
            <a:r>
              <a:rPr kumimoji="1" lang="en-US" altLang="ja-JP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Lagrangian</a:t>
            </a: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密度の</a:t>
            </a:r>
            <a:r>
              <a:rPr kumimoji="1" lang="en-US" altLang="ja-JP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Z</a:t>
            </a:r>
            <a:r>
              <a:rPr kumimoji="1" lang="en-US" altLang="ja-JP" sz="2800" baseline="-100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パリティーは“＋”である。</a:t>
            </a:r>
          </a:p>
        </p:txBody>
      </p:sp>
      <p:pic>
        <p:nvPicPr>
          <p:cNvPr id="31753" name="図 33" descr="\begin{document}&#10;\begin{align*}&#10;ex.&gt;SO(10)\rightarrow SU(5)\times U(1)&#10;\end{align*}&#10;\end{document}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063" y="4351338"/>
            <a:ext cx="451961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図 37" descr="\begin{document}&#10;\begin{align*}&#10;{\color[cmyk]{1,0,1,0.2}(P_0,P_1,U):}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68438" y="5208588"/>
            <a:ext cx="1212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図 39" descr="\begin{document}&#10;\begin{align*}&#10;{\color[cmyk]{1,0,1,0.2}(+++)}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11563" y="5208588"/>
            <a:ext cx="831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図 42" descr="\begin{document}&#10;\begin{align*}&#10;{\color[cmyk]{1,0,1,0.2}(+++)}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2000" y="5208588"/>
            <a:ext cx="831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図 43" descr="\begin{document}&#10;\begin{align*}&#10;{\color[cmyk]{1,0,1,0.2}(+--)}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97438" y="5208588"/>
            <a:ext cx="835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8" name="図 44" descr="\begin{document}&#10;\begin{align*}&#10;{\color[cmyk]{1,0,1,0.2}(+--)}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40438" y="5208588"/>
            <a:ext cx="835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9" name="図 45" descr="\begin{document}&#10;\begin{align*}&#10;45=~~24~~+~~10~~+~~\overline{10}~~+~~1&#10;\end{align*}&#10;\end{document}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9088" y="4832350"/>
            <a:ext cx="4757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図 47" descr="\begin{document}&#10;\begin{align*}&#10;\mathcal{P}_i(\overline{16}\times 45\times 16)=+1&#10;\end{align*}&#10;\end{document}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5708650"/>
            <a:ext cx="3305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図 48" descr="\begin{document}&#10;\begin{align*}&#10;\mathcal{P}_i(\mathcal{L}_{5D})=+1~\Rightarrow~\mathcal{P}_i(\overline{\psi}\gamma^MA_M^{\alpha}T^{\alpha}\psi)=+1~(i=0,1)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68438" y="2636838"/>
            <a:ext cx="7573962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3" name="図 52" descr="\begin{document}&#10;\begin{align*}&#10;16_L=~~1_L~~+~~10_L~~+~~\overline{5}_L&#10;\end{align*}&#10;\end{document}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7188" y="6208713"/>
            <a:ext cx="40878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4" name="図 53" descr="\begin{document}&#10;\begin{align*}&#10;16_R=~~1_R~~+~~10_R~~+~~\overline{5}_R&#10;\end{align*}&#10;\end{document}"/>
          <p:cNvPicPr>
            <a:picLocks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97188" y="6808788"/>
            <a:ext cx="4168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5" name="図 54" descr="\begin{document}&#10;\begin{align*}&#10;{\color[cmyk]{1,0,1,0.2}(+++)}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54438" y="6494463"/>
            <a:ext cx="831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6" name="図 55" descr="\begin{document}&#10;\begin{align*}&#10;{\color[cmyk]{1,0,1,0.2}(+++)}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97625" y="6494463"/>
            <a:ext cx="831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7" name="図 56" descr="\begin{document}&#10;\begin{align*}&#10;{\color[cmyk]{1,0,1,0.2}(+--)}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11750" y="6494463"/>
            <a:ext cx="835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8" name="図 61" descr="\begin{document}&#10;\begin{align*}&#10;{\color[cmyk]{1,0,1,0.2}(--+)}&#10;\end{align*}&#10;\end{document}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97625" y="7137400"/>
            <a:ext cx="835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9" name="図 63" descr="\begin{document}&#10;\begin{align*}&#10;{\color[cmyk]{1,0,1,0.2}(-+-)}&#10;\end{align*}&#10;\end{document}"/>
          <p:cNvPicPr>
            <a:picLocks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11750" y="7137400"/>
            <a:ext cx="835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図 29" descr="\begin{document}&#10;\begin{align*}&#10;P_0=I_{10},~P_1=\mathrm{diag}(+++--)\otimes \sigma_2.&#10;\end{align*}&#10;\end{document}"/>
          <p:cNvPicPr>
            <a:picLocks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83313" y="4429125"/>
            <a:ext cx="32146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2" name="図 28" descr="\begin{document}&#10;\begin{align*}&#10;{\color[cmyk]{1,0,1,0.2}(--+)}&#10;\end{align*}&#10;\end{document}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54438" y="7137400"/>
            <a:ext cx="835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0" name="図 26" descr="\begin{document}&#10;\begin{align*}&#10;\Rightarrow \mathcal{P}_i(\overline{2}^{N-1}\times N(2N-1)_{\mathrm{Adj}}\times 2^{N-1})=+1&#10;\end{align*}&#10;\end{document}"/>
          <p:cNvPicPr>
            <a:picLocks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897063" y="3494088"/>
            <a:ext cx="61880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" grpId="0"/>
      <p:bldP spid="10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フローチャート: 処理 75"/>
          <p:cNvSpPr/>
          <p:nvPr/>
        </p:nvSpPr>
        <p:spPr>
          <a:xfrm>
            <a:off x="539750" y="6565900"/>
            <a:ext cx="3714750" cy="500063"/>
          </a:xfrm>
          <a:prstGeom prst="flowChartProcess">
            <a:avLst/>
          </a:prstGeom>
          <a:noFill/>
          <a:ln w="38100"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75" name="フローチャート: 処理 74"/>
          <p:cNvSpPr/>
          <p:nvPr/>
        </p:nvSpPr>
        <p:spPr>
          <a:xfrm>
            <a:off x="5183188" y="4779963"/>
            <a:ext cx="4357687" cy="500062"/>
          </a:xfrm>
          <a:prstGeom prst="flowChartProcess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74" name="フローチャート: 処理 73"/>
          <p:cNvSpPr/>
          <p:nvPr/>
        </p:nvSpPr>
        <p:spPr>
          <a:xfrm>
            <a:off x="325438" y="3994150"/>
            <a:ext cx="9144000" cy="571500"/>
          </a:xfrm>
          <a:prstGeom prst="flowChartProcess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73" name="フローチャート: 処理 72"/>
          <p:cNvSpPr/>
          <p:nvPr/>
        </p:nvSpPr>
        <p:spPr>
          <a:xfrm>
            <a:off x="396875" y="1993900"/>
            <a:ext cx="9144000" cy="571500"/>
          </a:xfrm>
          <a:prstGeom prst="flowChartProcess">
            <a:avLst/>
          </a:prstGeom>
          <a:noFill/>
          <a:ln w="38100"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72" name="フローチャート: 処理 71"/>
          <p:cNvSpPr/>
          <p:nvPr/>
        </p:nvSpPr>
        <p:spPr>
          <a:xfrm>
            <a:off x="1039813" y="5351463"/>
            <a:ext cx="8501062" cy="1143000"/>
          </a:xfrm>
          <a:prstGeom prst="flowChartProces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71" name="フローチャート: 処理 70"/>
          <p:cNvSpPr/>
          <p:nvPr/>
        </p:nvSpPr>
        <p:spPr>
          <a:xfrm>
            <a:off x="968375" y="2708275"/>
            <a:ext cx="7929563" cy="1214438"/>
          </a:xfrm>
          <a:prstGeom prst="flowChartProcess">
            <a:avLst/>
          </a:prstGeom>
          <a:solidFill>
            <a:srgbClr val="20FF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34817" name="AutoShape 1"/>
          <p:cNvSpPr>
            <a:spLocks noChangeArrowheads="1"/>
          </p:cNvSpPr>
          <p:nvPr/>
        </p:nvSpPr>
        <p:spPr bwMode="auto">
          <a:xfrm>
            <a:off x="1111250" y="1279525"/>
            <a:ext cx="6143625" cy="539750"/>
          </a:xfrm>
          <a:prstGeom prst="roundRect">
            <a:avLst>
              <a:gd name="adj" fmla="val 292"/>
            </a:avLst>
          </a:prstGeom>
          <a:solidFill>
            <a:srgbClr val="FFCC99"/>
          </a:solidFill>
          <a:ln w="36000">
            <a:solidFill>
              <a:srgbClr val="FF00FF"/>
            </a:solidFill>
            <a:prstDash val="sysDashDotDot"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1420" tIns="45711" rIns="91420" bIns="45711" anchor="ctr"/>
          <a:lstStyle/>
          <a:p>
            <a:pPr defTabSz="449170">
              <a:defRPr/>
            </a:pPr>
            <a:endParaRPr lang="ja-JP" altLang="en-US" dirty="0"/>
          </a:p>
        </p:txBody>
      </p:sp>
      <p:sp>
        <p:nvSpPr>
          <p:cNvPr id="22537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220663"/>
            <a:ext cx="9070975" cy="844550"/>
          </a:xfrm>
        </p:spPr>
        <p:txBody>
          <a:bodyPr wrap="square" tIns="3880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物質場</a:t>
            </a:r>
            <a:r>
              <a:rPr lang="ja-JP" alt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（その２）</a:t>
            </a:r>
            <a:endParaRPr lang="en-US" sz="4000" b="1" cap="none" smtClean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2538" name="図 26" descr="\begin{document}&#10;\begin{align*}&#10;SU(m):[m,k]={}_mC_k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4763" y="350838"/>
            <a:ext cx="318611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図 27" descr="\begin{document}&#10;\begin{align*}&#10;SO(2m):2^{m-1}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75525" y="850900"/>
            <a:ext cx="216535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図 30" descr="\begin{document}&#10;\begin{align*}&#10;P^{(0)}\rightarrow ~&#10;&amp;2_1^{N-1}=(2_1^{p+q-1},2_1^{r+s-1})+(2_2^{p+q-1},2_2^{r+s-1}),\\&#10;&amp;2_2^{N-1}=(2_1^{p+q-1},2_2^{r+s-1})+(2_2^{p+q-1},2_1^{r+s-1}).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4125" y="2851150"/>
            <a:ext cx="7377113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3" name="図 57" descr="\begin{document}&#10;\begin{align*}&#10;\mathcal{P}^{(2)}([N,2k])=(-1)^k\eta_1^{(2)}&#10;\end{align*}&#10;\end{document}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188" y="6556375"/>
            <a:ext cx="35956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4" name="図 59" descr="\begin{document}&#10;\begin{align*}&#10;\mathcal{P}^{(2)}([N,2k+1])=(-1)^k\eta_2^{(2)}&#10;\end{align*}&#10;\end{document}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4625" y="4779963"/>
            <a:ext cx="41846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5" name="図 67" descr="\begin{document}&#10;\begin{align*}&#10;\mathcal{P}^{(0)}((2_1^{p+q-1},2_1^{r+s-1}))=+\eta_1^{(0)},~&#10;\mathcal{P}^{(0)}((2_2^{p+q-1},2_2^{r+s-1}))=-\eta_1^{(0)}.&#10;\end{align*}&#10;\end{document}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8313" y="2065338"/>
            <a:ext cx="898366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6" name="図 68" descr="\begin{document}&#10;\begin{align*}&#10;\mathcal{P}^{(0)}((2_1^{p+q-1},2_2^{r+s-1}))=+\eta_2^{(0)},~&#10;\mathcal{P}^{(0)}((2_2^{p+q-1},2_1^{r+s-1}))=-\eta_2^{(0)}.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338" y="4056063"/>
            <a:ext cx="898366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7" name="図 69" descr="\begin{document}&#10;\begin{align*}&#10;\eta_i^{(*)} : \mathrm{Intrinsic}~Z_2~\mathrm{parity}&#10;\end{align*}&#10;\end{document}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11813" y="6911975"/>
            <a:ext cx="34702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図 19" descr="\begin{document}&#10;\begin{align*}&#10;P^{(2)}\rightarrow ~&#10;2_1^{N-1}=\sum_{k=0}^{[N/2]}[N,2k],~2_2^{N-1}=\sum_{k=0}^{[(N-1)/2]}[N,2k+1].&#10;\end{align*}&#10;\end{document}"/>
          <p:cNvPicPr>
            <a:picLocks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54125" y="5422900"/>
            <a:ext cx="81057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図 19" descr="\begin{document}&#10;\begin{align*}&#10;\mathcal{P}_i(\overline{2}^{N-1}\times N(2N-1)_{\mathrm{Adj}}\times 2^{N-1})=+1&#10;\end{align*}&#10;\end{document}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325563" y="1319213"/>
            <a:ext cx="57594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図 21" descr="\begin{document}&#10;\begin{align*}&#10;\mathcal{P}_i=\mathcal{P}^{(0)}\mathrm{or}\mathcal{P}^{(2)}&#10;\end{align*}&#10;\end{document}"/>
          <p:cNvPicPr>
            <a:picLocks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4450" y="1422400"/>
            <a:ext cx="19478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5" grpId="0" animBg="1"/>
      <p:bldP spid="74" grpId="0" animBg="1"/>
      <p:bldP spid="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対角する 2 つの角を丸めた四角形 3"/>
          <p:cNvSpPr/>
          <p:nvPr/>
        </p:nvSpPr>
        <p:spPr>
          <a:xfrm>
            <a:off x="2111375" y="2636838"/>
            <a:ext cx="5786438" cy="1500187"/>
          </a:xfrm>
          <a:prstGeom prst="round2Diag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170">
              <a:defRPr/>
            </a:pPr>
            <a:endParaRPr kumimoji="1" lang="ja-JP" altLang="en-US" dirty="0"/>
          </a:p>
        </p:txBody>
      </p:sp>
      <p:sp>
        <p:nvSpPr>
          <p:cNvPr id="23555" name="テキスト ボックス 5"/>
          <p:cNvSpPr txBox="1">
            <a:spLocks noChangeArrowheads="1"/>
          </p:cNvSpPr>
          <p:nvPr/>
        </p:nvSpPr>
        <p:spPr bwMode="auto">
          <a:xfrm>
            <a:off x="2039938" y="2914650"/>
            <a:ext cx="57150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5400" b="1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4. </a:t>
            </a:r>
            <a:r>
              <a:rPr lang="ja-JP" altLang="en-US" sz="5400" b="1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世代数の解析</a:t>
            </a:r>
            <a:endParaRPr lang="en-US" altLang="ja-JP" sz="5400" b="1">
              <a:solidFill>
                <a:srgbClr val="00B05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テキスト ボックス 5"/>
          <p:cNvSpPr txBox="1">
            <a:spLocks noChangeArrowheads="1"/>
          </p:cNvSpPr>
          <p:nvPr/>
        </p:nvSpPr>
        <p:spPr bwMode="auto">
          <a:xfrm>
            <a:off x="539750" y="400050"/>
            <a:ext cx="750093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Set-up</a:t>
            </a:r>
            <a:endParaRPr kumimoji="1" lang="ja-JP" altLang="en-US" sz="4000" b="1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97000" y="1624013"/>
            <a:ext cx="7358063" cy="355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SzPct val="110000"/>
              <a:buFont typeface="+mj-lt"/>
              <a:buAutoNum type="arabicPeriod"/>
              <a:defRPr/>
            </a:pPr>
            <a:r>
              <a:rPr kumimoji="1" lang="ja-JP" altLang="en-US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バルク場として、物質場</a:t>
            </a:r>
            <a:r>
              <a:rPr kumimoji="1" lang="en-US" altLang="ja-JP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(2</a:t>
            </a:r>
            <a:r>
              <a:rPr kumimoji="1" lang="en-US" altLang="ja-JP" sz="3200" baseline="300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N-1</a:t>
            </a:r>
            <a:r>
              <a:rPr kumimoji="1" lang="en-US" altLang="ja-JP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kumimoji="1" lang="ja-JP" altLang="en-US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を</a:t>
            </a:r>
            <a:r>
              <a:rPr kumimoji="1" lang="en-US" altLang="ja-JP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kumimoji="1" lang="ja-JP" altLang="en-US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つ、ゲージ場（</a:t>
            </a:r>
            <a:r>
              <a:rPr kumimoji="1" lang="en-US" altLang="ja-JP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SO(2N)</a:t>
            </a:r>
            <a:r>
              <a:rPr kumimoji="1" lang="ja-JP" altLang="en-US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群）を１つ用意する。</a:t>
            </a:r>
            <a:endParaRPr kumimoji="1" lang="en-US" altLang="ja-JP" sz="3200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342900" indent="-342900">
              <a:buClr>
                <a:srgbClr val="FF0000"/>
              </a:buClr>
              <a:buSzPct val="110000"/>
              <a:buFont typeface="+mj-lt"/>
              <a:buAutoNum type="arabicPeriod"/>
              <a:defRPr/>
            </a:pPr>
            <a:r>
              <a:rPr kumimoji="1" lang="ja-JP" altLang="en-US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境界条件を選択することによってゲージ対称性の破れ方を決める。</a:t>
            </a:r>
            <a:endParaRPr kumimoji="1" lang="en-US" altLang="ja-JP" sz="3200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342900" indent="-342900">
              <a:buClr>
                <a:srgbClr val="FF0000"/>
              </a:buClr>
              <a:buSzPct val="110000"/>
              <a:buFont typeface="+mj-lt"/>
              <a:buAutoNum type="arabicPeriod"/>
              <a:defRPr/>
            </a:pPr>
            <a:r>
              <a:rPr kumimoji="1" lang="ja-JP" altLang="en-US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この段階ではブレーン場を考えない。</a:t>
            </a:r>
            <a:endParaRPr kumimoji="1" lang="en-US" altLang="ja-JP" sz="3200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342900" indent="-342900">
              <a:buClr>
                <a:srgbClr val="FF0000"/>
              </a:buClr>
              <a:buSzPct val="110000"/>
              <a:buFont typeface="+mj-lt"/>
              <a:buAutoNum type="arabicPeriod"/>
              <a:defRPr/>
            </a:pPr>
            <a:r>
              <a:rPr kumimoji="1" lang="ja-JP" altLang="en-US" sz="32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また、固定点におけるゲージアノマリーも一旦考えないでおく。</a:t>
            </a:r>
            <a:endParaRPr kumimoji="1" lang="en-US" altLang="ja-JP" sz="3200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342900" indent="-342900">
              <a:defRPr/>
            </a:pPr>
            <a:endParaRPr kumimoji="1" lang="ja-JP" altLang="en-US" dirty="0"/>
          </a:p>
        </p:txBody>
      </p:sp>
      <p:sp>
        <p:nvSpPr>
          <p:cNvPr id="24580" name="テキスト ボックス 8"/>
          <p:cNvSpPr txBox="1">
            <a:spLocks noChangeArrowheads="1"/>
          </p:cNvSpPr>
          <p:nvPr/>
        </p:nvSpPr>
        <p:spPr bwMode="auto">
          <a:xfrm>
            <a:off x="682625" y="5208588"/>
            <a:ext cx="835818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3200" b="1">
                <a:solidFill>
                  <a:srgbClr val="13BF27"/>
                </a:solidFill>
                <a:latin typeface="ＭＳ Ｐゴシック" charset="-128"/>
              </a:rPr>
              <a:t>⇒こうした上で、元の大きなゲージ対称性が破れた後の世界において、（余分に現れる）ゲージ対称性から世代数をいくつ採れるのか（</a:t>
            </a:r>
            <a:r>
              <a:rPr kumimoji="1" lang="en-US" altLang="ja-JP" sz="3200" b="1">
                <a:solidFill>
                  <a:srgbClr val="13BF27"/>
                </a:solidFill>
                <a:latin typeface="ＭＳ Ｐゴシック" charset="-128"/>
              </a:rPr>
              <a:t>3</a:t>
            </a:r>
            <a:r>
              <a:rPr kumimoji="1" lang="ja-JP" altLang="en-US" sz="3200" b="1">
                <a:solidFill>
                  <a:srgbClr val="13BF27"/>
                </a:solidFill>
                <a:latin typeface="ＭＳ Ｐゴシック" charset="-128"/>
              </a:rPr>
              <a:t>世代は出せるか）を考える。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825500" y="5554663"/>
            <a:ext cx="6143625" cy="1439862"/>
          </a:xfrm>
          <a:prstGeom prst="roundRect">
            <a:avLst>
              <a:gd name="adj" fmla="val 106"/>
            </a:avLst>
          </a:prstGeom>
          <a:solidFill>
            <a:srgbClr val="55E9F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5843" name="AutoShape 1"/>
          <p:cNvSpPr>
            <a:spLocks noChangeArrowheads="1"/>
          </p:cNvSpPr>
          <p:nvPr/>
        </p:nvSpPr>
        <p:spPr bwMode="auto">
          <a:xfrm>
            <a:off x="4967288" y="4279900"/>
            <a:ext cx="4421187" cy="1214438"/>
          </a:xfrm>
          <a:prstGeom prst="roundRect">
            <a:avLst>
              <a:gd name="adj" fmla="val 144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5604" name="AutoShape 2"/>
          <p:cNvSpPr>
            <a:spLocks noChangeArrowheads="1"/>
          </p:cNvSpPr>
          <p:nvPr/>
        </p:nvSpPr>
        <p:spPr bwMode="auto">
          <a:xfrm>
            <a:off x="1006475" y="2303463"/>
            <a:ext cx="5748338" cy="1690687"/>
          </a:xfrm>
          <a:prstGeom prst="roundRect">
            <a:avLst>
              <a:gd name="adj" fmla="val 106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07963"/>
            <a:ext cx="9070975" cy="844550"/>
          </a:xfrm>
        </p:spPr>
        <p:txBody>
          <a:bodyPr wrap="square" tIns="3880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具体例</a:t>
            </a:r>
          </a:p>
        </p:txBody>
      </p:sp>
      <p:sp>
        <p:nvSpPr>
          <p:cNvPr id="35846" name="AutoShape 8"/>
          <p:cNvSpPr>
            <a:spLocks noChangeArrowheads="1"/>
          </p:cNvSpPr>
          <p:nvPr/>
        </p:nvSpPr>
        <p:spPr bwMode="auto">
          <a:xfrm>
            <a:off x="2825750" y="4738688"/>
            <a:ext cx="1968500" cy="360362"/>
          </a:xfrm>
          <a:prstGeom prst="notchedRightArrow">
            <a:avLst>
              <a:gd name="adj1" fmla="val 50000"/>
              <a:gd name="adj2" fmla="val 37454"/>
            </a:avLst>
          </a:prstGeom>
          <a:solidFill>
            <a:srgbClr val="00AE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pic>
        <p:nvPicPr>
          <p:cNvPr id="25607" name="図 12" descr="\begin{document}&#10;\begin{align*}&#10;SO(14)\rightarrow SU(5)\times SU(2)\times U(1)^2&#10;\end{align*}&#10;\end{document}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500" y="1208088"/>
            <a:ext cx="510857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図 19" descr="\begin{document}&#10;\begin{align*}&#10;&amp;P_0=P^{(0)}\rightarrow 2_{1L}^6=(16,2)_L+(\overline{16},2)_L,\\&#10;&amp;P_1=P^{(2)}\rightarrow 2_{1L}^6=\sum_{n=0}^3[7,2k]_L.&#10;\end{align*}&#10;\end{document}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0" y="2351088"/>
            <a:ext cx="55245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図 21" descr="\begin{document}&#10;\begin{align*}&#10;2_{1L}^6=\sum_{n=0}^3\sum_{\ell =0}^5\left({}_5C_{\ell},{}_2C_{2k-1}\right)_L.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0163" y="4422775"/>
            <a:ext cx="41814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図 22" descr="\begin{document}&#10;\begin{align*}&#10;&amp;\mathcal{P}_0((16,2)_L)=-\mathcal{P}_0((\overline{16},2)_L)=+1,\\&#10;&amp;\mathcal{P}_1([7,2k]_L)=(-1)^k.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69125" y="2819400"/>
            <a:ext cx="2970213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3" name="テキスト ボックス 23"/>
          <p:cNvSpPr txBox="1">
            <a:spLocks noChangeArrowheads="1"/>
          </p:cNvSpPr>
          <p:nvPr/>
        </p:nvSpPr>
        <p:spPr bwMode="auto">
          <a:xfrm>
            <a:off x="2897188" y="4502150"/>
            <a:ext cx="178593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既約表現に分解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83125" y="7000875"/>
            <a:ext cx="5143500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同様に、</a:t>
            </a:r>
            <a:r>
              <a:rPr kumimoji="1" lang="en-US" altLang="ja-JP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(b),(c),(d)</a:t>
            </a: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の場合がある。</a:t>
            </a:r>
            <a:endParaRPr kumimoji="1" lang="ja-JP" altLang="en-US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5855" name="テキスト ボックス 25"/>
          <p:cNvSpPr txBox="1">
            <a:spLocks noChangeArrowheads="1"/>
          </p:cNvSpPr>
          <p:nvPr/>
        </p:nvSpPr>
        <p:spPr bwMode="auto">
          <a:xfrm>
            <a:off x="6754813" y="636588"/>
            <a:ext cx="2357437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2400" b="1">
                <a:solidFill>
                  <a:srgbClr val="FF0000"/>
                </a:solidFill>
                <a:latin typeface="ＭＳ Ｐゴシック" charset="-128"/>
              </a:rPr>
              <a:t>世代数を与える</a:t>
            </a:r>
            <a:r>
              <a:rPr kumimoji="1" lang="en-US" altLang="ja-JP" sz="2400" b="1">
                <a:solidFill>
                  <a:srgbClr val="FF0000"/>
                </a:solidFill>
                <a:latin typeface="ＭＳ Ｐゴシック" charset="-128"/>
              </a:rPr>
              <a:t>!</a:t>
            </a:r>
            <a:endParaRPr kumimoji="1" lang="ja-JP" altLang="en-US" b="1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7754938" y="4565650"/>
            <a:ext cx="1143000" cy="71437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34" name="フローチャート: 処理 33"/>
          <p:cNvSpPr/>
          <p:nvPr/>
        </p:nvSpPr>
        <p:spPr>
          <a:xfrm>
            <a:off x="3683000" y="1136650"/>
            <a:ext cx="1071563" cy="500063"/>
          </a:xfrm>
          <a:prstGeom prst="flowChartProcess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cxnSp>
        <p:nvCxnSpPr>
          <p:cNvPr id="42" name="直線矢印コネクタ 41"/>
          <p:cNvCxnSpPr/>
          <p:nvPr/>
        </p:nvCxnSpPr>
        <p:spPr>
          <a:xfrm rot="16200000" flipH="1">
            <a:off x="6469062" y="2708276"/>
            <a:ext cx="3357563" cy="2143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35855" idx="1"/>
          </p:cNvCxnSpPr>
          <p:nvPr/>
        </p:nvCxnSpPr>
        <p:spPr>
          <a:xfrm rot="10800000" flipV="1">
            <a:off x="4826000" y="854075"/>
            <a:ext cx="1928813" cy="2825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8" name="図 20" descr="\begin{document}&#10;\begin{align*}&#10;\mathrm{(a)}~2_1^{N-1}, \eta_{1L}^{(0)}=\eta_{1L}^{(2)}=+1&#10;\end{align*}&#10;\end{document}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5500" y="1708150"/>
            <a:ext cx="3695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9" name="図 21" descr="\begin{document}&#10;\begin{align*}&#10;\eta_{1L}^{(*)}=-\eta_{1R}^{(*)}&#10;\end{align*}&#10;\end{document}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83563" y="1422400"/>
            <a:ext cx="168751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図 20" descr="\begin{document}&#10;\begin{align*}&#10;\because~&#10;&amp;n_{1L}=\sum_{k=\mathrm{even}}{}_2C_{2k}+\sum_{k=\mathrm{odd}}{}_2C_{2k-5}=3,\\&#10;&amp;n_{10L}=1,~n_{\overline{5}_L}=3.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39813" y="5681663"/>
            <a:ext cx="5729287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animBg="1"/>
      <p:bldP spid="35846" grpId="0" animBg="1"/>
      <p:bldP spid="35853" grpId="0"/>
      <p:bldP spid="25" grpId="0"/>
      <p:bldP spid="35855" grpId="0"/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109"/>
          <p:cNvSpPr>
            <a:spLocks noChangeShapeType="1"/>
          </p:cNvSpPr>
          <p:nvPr/>
        </p:nvSpPr>
        <p:spPr bwMode="auto">
          <a:xfrm flipH="1">
            <a:off x="7754938" y="2422525"/>
            <a:ext cx="928687" cy="3000375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26627" name="AutoShape 1"/>
          <p:cNvSpPr>
            <a:spLocks noChangeArrowheads="1"/>
          </p:cNvSpPr>
          <p:nvPr/>
        </p:nvSpPr>
        <p:spPr bwMode="auto">
          <a:xfrm>
            <a:off x="3060700" y="4065588"/>
            <a:ext cx="1800225" cy="539750"/>
          </a:xfrm>
          <a:prstGeom prst="roundRect">
            <a:avLst>
              <a:gd name="adj" fmla="val 292"/>
            </a:avLst>
          </a:prstGeom>
          <a:solidFill>
            <a:srgbClr val="E6FF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07963"/>
            <a:ext cx="9070975" cy="842962"/>
          </a:xfrm>
        </p:spPr>
        <p:txBody>
          <a:bodyPr wrap="square" tIns="3880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世代数の一般公式</a:t>
            </a: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(Type-I)</a:t>
            </a:r>
          </a:p>
        </p:txBody>
      </p:sp>
      <p:sp>
        <p:nvSpPr>
          <p:cNvPr id="26629" name="AutoShape 106"/>
          <p:cNvSpPr>
            <a:spLocks noChangeArrowheads="1"/>
          </p:cNvSpPr>
          <p:nvPr/>
        </p:nvSpPr>
        <p:spPr bwMode="auto">
          <a:xfrm>
            <a:off x="7112000" y="3168650"/>
            <a:ext cx="2071688" cy="539750"/>
          </a:xfrm>
          <a:prstGeom prst="roundRect">
            <a:avLst>
              <a:gd name="adj" fmla="val 292"/>
            </a:avLst>
          </a:prstGeom>
          <a:noFill/>
          <a:ln w="72000">
            <a:solidFill>
              <a:srgbClr val="00CCFF"/>
            </a:solidFill>
            <a:prstDash val="sysDashDotDot"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6630" name="AutoShape 107"/>
          <p:cNvSpPr>
            <a:spLocks noChangeArrowheads="1"/>
          </p:cNvSpPr>
          <p:nvPr/>
        </p:nvSpPr>
        <p:spPr bwMode="auto">
          <a:xfrm>
            <a:off x="4040188" y="1311275"/>
            <a:ext cx="2214562" cy="539750"/>
          </a:xfrm>
          <a:prstGeom prst="roundRect">
            <a:avLst>
              <a:gd name="adj" fmla="val 292"/>
            </a:avLst>
          </a:prstGeom>
          <a:noFill/>
          <a:ln w="72000">
            <a:solidFill>
              <a:srgbClr val="00FF00"/>
            </a:solidFill>
            <a:prstDash val="sysDashDotDot"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6631" name="Text Box 108"/>
          <p:cNvSpPr txBox="1">
            <a:spLocks noChangeArrowheads="1"/>
          </p:cNvSpPr>
          <p:nvPr/>
        </p:nvSpPr>
        <p:spPr bwMode="auto">
          <a:xfrm>
            <a:off x="7380288" y="2020888"/>
            <a:ext cx="2700337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  <a:tab pos="1446213" algn="l"/>
                <a:tab pos="2170113" algn="l"/>
              </a:tabLst>
            </a:pPr>
            <a:r>
              <a:rPr lang="en-US" sz="2400" b="1">
                <a:solidFill>
                  <a:srgbClr val="FF0000"/>
                </a:solidFill>
                <a:latin typeface="ＭＳ Ｐゴシック" charset="-128"/>
              </a:rPr>
              <a:t>世代数を与える</a:t>
            </a:r>
            <a:r>
              <a:rPr lang="en-US" altLang="ja-JP" sz="2400" b="1">
                <a:solidFill>
                  <a:srgbClr val="FF0000"/>
                </a:solidFill>
                <a:latin typeface="ＭＳ Ｐゴシック" charset="-128"/>
              </a:rPr>
              <a:t>!</a:t>
            </a:r>
          </a:p>
        </p:txBody>
      </p:sp>
      <p:sp>
        <p:nvSpPr>
          <p:cNvPr id="26632" name="Line 110"/>
          <p:cNvSpPr>
            <a:spLocks noChangeShapeType="1"/>
          </p:cNvSpPr>
          <p:nvPr/>
        </p:nvSpPr>
        <p:spPr bwMode="auto">
          <a:xfrm flipH="1" flipV="1">
            <a:off x="6326188" y="1708150"/>
            <a:ext cx="1071562" cy="500063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pic>
        <p:nvPicPr>
          <p:cNvPr id="26633" name="図 33" descr="\begin{document}&#10;\begin{align*}&#10;N=5+r+s&#10;\end{align*}&#10;\end{document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813" y="6851650"/>
            <a:ext cx="2049462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図 34" descr="\begin{document}&#10;\begin{align*}&#10;n_F=2^{N-6}&#10;\end{align*}&#10;\end{document}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2938" y="4148138"/>
            <a:ext cx="15382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図 35" descr="\begin{document}&#10;\begin{align*}&#10;SO(2N)\rightarrow SO(10)\times SO(2(N-5))&#10;\end{align*}&#10;\end{document}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5500" y="1431925"/>
            <a:ext cx="531971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6" name="AutoShape 1"/>
          <p:cNvSpPr>
            <a:spLocks noChangeArrowheads="1"/>
          </p:cNvSpPr>
          <p:nvPr/>
        </p:nvSpPr>
        <p:spPr bwMode="auto">
          <a:xfrm>
            <a:off x="3097213" y="2168525"/>
            <a:ext cx="1800225" cy="539750"/>
          </a:xfrm>
          <a:prstGeom prst="roundRect">
            <a:avLst>
              <a:gd name="adj" fmla="val 292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pic>
        <p:nvPicPr>
          <p:cNvPr id="26637" name="図 37" descr="\begin{document}&#10;\begin{align*}&#10;n_F=2^{N-6}&#10;\end{align*}&#10;\end{document}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9450" y="2251075"/>
            <a:ext cx="15382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AutoShape 1"/>
          <p:cNvSpPr>
            <a:spLocks noChangeArrowheads="1"/>
          </p:cNvSpPr>
          <p:nvPr/>
        </p:nvSpPr>
        <p:spPr bwMode="auto">
          <a:xfrm>
            <a:off x="3060700" y="6311900"/>
            <a:ext cx="1800225" cy="539750"/>
          </a:xfrm>
          <a:prstGeom prst="roundRect">
            <a:avLst>
              <a:gd name="adj" fmla="val 292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6639" name="AutoShape 106"/>
          <p:cNvSpPr>
            <a:spLocks noChangeArrowheads="1"/>
          </p:cNvSpPr>
          <p:nvPr/>
        </p:nvSpPr>
        <p:spPr bwMode="auto">
          <a:xfrm>
            <a:off x="5183188" y="5565775"/>
            <a:ext cx="2786062" cy="539750"/>
          </a:xfrm>
          <a:prstGeom prst="roundRect">
            <a:avLst>
              <a:gd name="adj" fmla="val 292"/>
            </a:avLst>
          </a:prstGeom>
          <a:noFill/>
          <a:ln w="72000">
            <a:solidFill>
              <a:srgbClr val="FF00FF"/>
            </a:solidFill>
            <a:prstDash val="sysDashDotDot"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pic>
        <p:nvPicPr>
          <p:cNvPr id="26640" name="図 40" descr="\begin{document}&#10;\begin{align*}&#10;&amp;SO(2N)\rightarrow SU(4)_C\times SU(2)_L\times SU(2)_R\\&#10;&amp;\hspace{50mm}\times SO(2r)\times SO(2s)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5500" y="5137150"/>
            <a:ext cx="704691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1" name="図 41" descr="\begin{document}&#10;\begin{align*}&#10;n_F=2^{N-6}&#10;\end{align*}&#10;\end{document}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2938" y="6394450"/>
            <a:ext cx="15382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2" name="図 42" descr="\begin{document}&#10;\begin{align*}&#10;&amp;SO(2N)\rightarrow SU(4)_C\times SU(2)_L\times SU(2)_R\times SO(2(r+s))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5500" y="3279775"/>
            <a:ext cx="8255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3" name="Line 110"/>
          <p:cNvSpPr>
            <a:spLocks noChangeShapeType="1"/>
          </p:cNvSpPr>
          <p:nvPr/>
        </p:nvSpPr>
        <p:spPr bwMode="auto">
          <a:xfrm flipH="1">
            <a:off x="7780338" y="2422525"/>
            <a:ext cx="903287" cy="642938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図 16" descr="\begin{document}&#10;\begin{align*}&#10;\eta_{iL}^{(*)}=-\eta_{iR}^{(*)}&#10;\end{align*}&#10;\end{document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9250" y="6994525"/>
            <a:ext cx="13985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3825875" y="1311275"/>
            <a:ext cx="2214563" cy="539750"/>
          </a:xfrm>
          <a:prstGeom prst="roundRect">
            <a:avLst>
              <a:gd name="adj" fmla="val 292"/>
            </a:avLst>
          </a:prstGeom>
          <a:noFill/>
          <a:ln w="72000">
            <a:solidFill>
              <a:srgbClr val="00FF00"/>
            </a:solidFill>
            <a:prstDash val="sysDashDotDot"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7340600" y="2136775"/>
            <a:ext cx="2700338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  <a:tab pos="1446213" algn="l"/>
                <a:tab pos="2170113" algn="l"/>
              </a:tabLst>
            </a:pPr>
            <a:r>
              <a:rPr lang="en-US" sz="2400" b="1">
                <a:solidFill>
                  <a:srgbClr val="FF0000"/>
                </a:solidFill>
                <a:latin typeface="ＭＳ Ｐゴシック" charset="-128"/>
              </a:rPr>
              <a:t>世代数を与える</a:t>
            </a:r>
            <a:r>
              <a:rPr lang="en-US" altLang="ja-JP" sz="2400" b="1">
                <a:solidFill>
                  <a:srgbClr val="FF0000"/>
                </a:solidFill>
                <a:latin typeface="ＭＳ Ｐゴシック" charset="-128"/>
              </a:rPr>
              <a:t>!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 flipV="1">
            <a:off x="6040438" y="1922463"/>
            <a:ext cx="1357312" cy="428625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27654" name="AutoShape 8"/>
          <p:cNvSpPr>
            <a:spLocks noChangeArrowheads="1"/>
          </p:cNvSpPr>
          <p:nvPr/>
        </p:nvSpPr>
        <p:spPr bwMode="auto">
          <a:xfrm>
            <a:off x="1539875" y="2597150"/>
            <a:ext cx="6786563" cy="2825750"/>
          </a:xfrm>
          <a:prstGeom prst="roundRect">
            <a:avLst>
              <a:gd name="adj" fmla="val 46"/>
            </a:avLst>
          </a:prstGeom>
          <a:solidFill>
            <a:srgbClr val="FFFF00"/>
          </a:solidFill>
          <a:ln w="360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07963"/>
            <a:ext cx="9070975" cy="842962"/>
          </a:xfrm>
        </p:spPr>
        <p:txBody>
          <a:bodyPr wrap="square" tIns="3880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世代数の一般公式</a:t>
            </a: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(Type-II</a:t>
            </a:r>
            <a:r>
              <a:rPr lang="ja-JP" alt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：その１</a:t>
            </a: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)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54125" y="5637213"/>
            <a:ext cx="5143500" cy="493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同様に、</a:t>
            </a:r>
            <a:r>
              <a:rPr kumimoji="1" lang="en-US" altLang="ja-JP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(b),(c),(d)</a:t>
            </a: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の場合がある。</a:t>
            </a:r>
            <a:endParaRPr kumimoji="1" lang="ja-JP" altLang="en-US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27657" name="図 21" descr="\begin{document}&#10;\begin{align*}&#10;SO(2N)\rightarrow SU(5)\times SU(2(N-5))\times U(1)^{1-k}~~:~N\geqq 6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500" y="1387475"/>
            <a:ext cx="82931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図 22" descr="\begin{document}&#10;\begin{align*}&#10;&amp;n_{1_L}=\sum_{k=\mathrm{even}}{}_{N-5}C_{2k}+\sum_{k=\mathrm{odd}}{}_{N-5}C_{2k-5},\\&#10;&amp;n_{10_L}=\sum_{k=\mathrm{even}}{}_{N-5}C_{2k-2}+\sum_{k=\mathrm{odd}}{}_{N-5}C_{2k-3},\\&#10;&amp;n_{\overline{5}_L}=\sum_{k=\mathrm{even}}{}_{N-5}C_{2k-4}+\sum_{k=\mathrm{odd}}{}_{N-5}C_{2k-1}.&#10;\end{align*}&#10;\end{document}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9925" y="2841625"/>
            <a:ext cx="59150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図 10" descr="\begin{document}&#10;\begin{align*}&#10;\mathrm{(a)}~2_1^{N-1}, \eta_{1L}^{(0)}=\eta_{1L}^{(2)}=+1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5500" y="2065338"/>
            <a:ext cx="3695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図 13" descr="\begin{document}&#10;\begin{align*}&#10;&amp;\mathrm{(b)}~2_1^{N-1}, \eta_{1L}^{(0)}=-\eta_{1L}^{(2)}=+1,\\&#10;&amp;\mathrm{(c)}~2_2^{N-1}, \eta_{2L}^{(0)}=\eta_{2L}^{(2)}=+1,\\&#10;&amp;\mathrm{(d)}~2_2^{N-1}, \eta_{2L}^{(0)}=-\eta_{2L}^{(2)}=+1.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40125" y="6137275"/>
            <a:ext cx="35004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07963"/>
            <a:ext cx="9070975" cy="985837"/>
          </a:xfrm>
        </p:spPr>
        <p:txBody>
          <a:bodyPr tIns="38800"/>
          <a:lstStyle/>
          <a:p>
            <a:pPr algn="ctr"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40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内容</a:t>
            </a:r>
            <a:endParaRPr lang="en-US" sz="4000" b="1" dirty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900113" y="2054225"/>
            <a:ext cx="8820150" cy="4511675"/>
          </a:xfrm>
        </p:spPr>
        <p:txBody>
          <a:bodyPr tIns="0"/>
          <a:lstStyle/>
          <a:p>
            <a:pPr marL="0" indent="0" eaLnBrk="1" hangingPunct="1">
              <a:buClr>
                <a:srgbClr val="FF0000"/>
              </a:buClr>
              <a:buSzPct val="125000"/>
              <a:buFont typeface="Times New Roman" pitchFamily="16" charset="0"/>
              <a:buAutoNum type="arabicPeriod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900" b="1" smtClean="0">
                <a:solidFill>
                  <a:srgbClr val="00AE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sz="4900" b="1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はじめに</a:t>
            </a:r>
          </a:p>
          <a:p>
            <a:pPr marL="0" indent="0" eaLnBrk="1" hangingPunct="1">
              <a:lnSpc>
                <a:spcPct val="140000"/>
              </a:lnSpc>
              <a:buClr>
                <a:srgbClr val="FF0000"/>
              </a:buClr>
              <a:buSzPct val="125000"/>
              <a:buFont typeface="Times New Roman" pitchFamily="16" charset="0"/>
              <a:buAutoNum type="arabicPeriod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900" b="1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4800" b="1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SO(2N)</a:t>
            </a:r>
            <a:r>
              <a:rPr lang="ja-JP" altLang="en-US" sz="4800" b="1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ゲージ理論 </a:t>
            </a:r>
            <a:r>
              <a:rPr lang="en-US" altLang="ja-JP" sz="4800" b="1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on S</a:t>
            </a:r>
            <a:r>
              <a:rPr lang="en-US" altLang="ja-JP" sz="4800" b="1" baseline="30000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en-US" altLang="ja-JP" sz="4800" b="1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/Z</a:t>
            </a:r>
            <a:r>
              <a:rPr lang="en-US" altLang="ja-JP" sz="4800" b="1" baseline="-10000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endParaRPr lang="en-US" altLang="ja-JP" sz="4900" b="1" smtClean="0">
              <a:solidFill>
                <a:srgbClr val="0099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0" indent="0" eaLnBrk="1" hangingPunct="1">
              <a:lnSpc>
                <a:spcPct val="140000"/>
              </a:lnSpc>
              <a:buClr>
                <a:srgbClr val="FF0000"/>
              </a:buClr>
              <a:buSzPct val="125000"/>
              <a:buFont typeface="Times New Roman" pitchFamily="16" charset="0"/>
              <a:buAutoNum type="arabicPeriod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900" b="1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sz="4900" b="1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世代数の解析</a:t>
            </a:r>
          </a:p>
          <a:p>
            <a:pPr marL="0" indent="0" eaLnBrk="1" hangingPunct="1">
              <a:lnSpc>
                <a:spcPct val="140000"/>
              </a:lnSpc>
              <a:buClr>
                <a:srgbClr val="FF0000"/>
              </a:buClr>
              <a:buSzPct val="125000"/>
              <a:buFont typeface="Times New Roman" pitchFamily="16" charset="0"/>
              <a:buAutoNum type="arabicPeriod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900" b="1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sz="4900" b="1" smtClean="0">
                <a:solidFill>
                  <a:srgbClr val="0099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まとめ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07963"/>
            <a:ext cx="9070975" cy="842962"/>
          </a:xfrm>
        </p:spPr>
        <p:txBody>
          <a:bodyPr wrap="square" tIns="3880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世代数の一般公式</a:t>
            </a: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(Type-II</a:t>
            </a:r>
            <a:r>
              <a:rPr lang="ja-JP" altLang="en-US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：その２</a:t>
            </a:r>
            <a:r>
              <a:rPr lang="en-US" altLang="ja-JP" sz="4000" b="1" cap="none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)</a:t>
            </a:r>
          </a:p>
        </p:txBody>
      </p:sp>
      <p:pic>
        <p:nvPicPr>
          <p:cNvPr id="28675" name="図 14" descr="\begin{document}&#10;\begin{align*}&#10;\circledcirc~N=7~:~SO(14)&#10;\end{align*}&#10;\end{document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075" y="1136650"/>
            <a:ext cx="285908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図 17" descr="\begin{document}&#10;\begin{align*}&#10;\circledcirc~N=8~:~SO(16)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075" y="3289300"/>
            <a:ext cx="285908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図 19" descr="\begin{document}&#10;\begin{align*}&#10;\circledcirc~N=9~:~SO(18)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6488" y="5432425"/>
            <a:ext cx="285908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表 20"/>
          <p:cNvGraphicFramePr>
            <a:graphicFrameLocks noGrp="1"/>
          </p:cNvGraphicFramePr>
          <p:nvPr/>
        </p:nvGraphicFramePr>
        <p:xfrm>
          <a:off x="2320925" y="1565275"/>
          <a:ext cx="5789100" cy="1483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1645696"/>
                <a:gridCol w="1019487"/>
                <a:gridCol w="1052215"/>
                <a:gridCol w="1000132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(c)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(d)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2320925" y="3725863"/>
          <a:ext cx="5789613" cy="1485900"/>
        </p:xfrm>
        <a:graphic>
          <a:graphicData uri="http://schemas.openxmlformats.org/drawingml/2006/table">
            <a:tbl>
              <a:tblPr/>
              <a:tblGrid>
                <a:gridCol w="1646238"/>
                <a:gridCol w="1019175"/>
                <a:gridCol w="1052512"/>
                <a:gridCol w="1000125"/>
                <a:gridCol w="10715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6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(a)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(c)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(d)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6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4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6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2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6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4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4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2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6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66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4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4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6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2110"/>
                          </a:solidFill>
                          <a:effectLst/>
                          <a:latin typeface="Century Schoolbook" pitchFamily="18" charset="0"/>
                          <a:ea typeface="ＭＳ Ｐ明朝" charset="-128"/>
                        </a:rPr>
                        <a:t>2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62110"/>
                        </a:solidFill>
                        <a:effectLst/>
                        <a:latin typeface="Century Schoolbook" pitchFamily="18" charset="0"/>
                        <a:ea typeface="ＭＳ Ｐ明朝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/>
        </p:nvGraphicFramePr>
        <p:xfrm>
          <a:off x="2322513" y="5868988"/>
          <a:ext cx="5789100" cy="1483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1645696"/>
                <a:gridCol w="1019487"/>
                <a:gridCol w="1052215"/>
                <a:gridCol w="1000132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(c)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(d)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10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10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10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10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10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10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</a:t>
                      </a:r>
                      <a:endParaRPr kumimoji="1" lang="ja-JP" alt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774" name="図 26" descr="\begin{document}&#10;\begin{align*}&#10;n_{1_L}\\n_{10_L}\\ n_{\overline{5}_L}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65450" y="1993900"/>
            <a:ext cx="44132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75" name="図 27" descr="\begin{document}&#10;\begin{align*}&#10;n_{1_L}\\n_{10_L}\\ n_{\overline{5}_L}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65450" y="4211638"/>
            <a:ext cx="44132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76" name="図 28" descr="\begin{document}&#10;\begin{align*}&#10;n_{1_L}\\n_{10_L}\\ n_{\overline{5}_L}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65450" y="6354763"/>
            <a:ext cx="44132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対角する 2 つの角を丸めた四角形 3"/>
          <p:cNvSpPr/>
          <p:nvPr/>
        </p:nvSpPr>
        <p:spPr>
          <a:xfrm>
            <a:off x="2682875" y="2565400"/>
            <a:ext cx="4572000" cy="1643063"/>
          </a:xfrm>
          <a:prstGeom prst="round2Diag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170">
              <a:defRPr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2875" y="2636838"/>
            <a:ext cx="4500563" cy="12604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60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5. </a:t>
            </a:r>
            <a:r>
              <a:rPr lang="ja-JP" altLang="en-US" sz="6000" b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まとめ</a:t>
            </a:r>
            <a:endParaRPr lang="ja-JP" altLang="en-US" sz="6000" b="1" dirty="0">
              <a:solidFill>
                <a:srgbClr val="00B05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279400"/>
            <a:ext cx="9070975" cy="771525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ja-JP" altLang="en-US" sz="4000" b="1" dirty="0" smtClean="0">
                <a:solidFill>
                  <a:srgbClr val="0066CC"/>
                </a:solidFill>
                <a:latin typeface="HGP創英角ﾎﾟｯﾌﾟ体" pitchFamily="50" charset="-128"/>
                <a:ea typeface="HGP創英角ﾎﾟｯﾌﾟ体" pitchFamily="50" charset="-128"/>
              </a:rPr>
              <a:t>◎まとめ</a:t>
            </a:r>
            <a:endParaRPr lang="en-US" b="1" dirty="0">
              <a:solidFill>
                <a:srgbClr val="0066CC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120775"/>
            <a:ext cx="9036050" cy="3090863"/>
          </a:xfrm>
        </p:spPr>
        <p:txBody>
          <a:bodyPr>
            <a:normAutofit/>
          </a:bodyPr>
          <a:lstStyle/>
          <a:p>
            <a:pPr marL="431710" indent="-323782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charset="2"/>
              <a:buChar char=""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SO(2N)ゲー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ジ理論の対称性の破れを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オービフォールド模型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に基づいて議論した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</a:p>
          <a:p>
            <a:pPr marL="431710" indent="-323782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charset="2"/>
              <a:buChar char=""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ゲー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ジ対称性が破れた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とき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の物質場の表現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の</a:t>
            </a:r>
            <a:r>
              <a:rPr lang="en-US" altLang="ja-JP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Z</a:t>
            </a:r>
            <a:r>
              <a:rPr lang="en-US" altLang="ja-JP" sz="2800" baseline="-100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パリティー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について調べた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</a:p>
          <a:p>
            <a:pPr marL="431710" indent="-323782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FF0000"/>
              </a:buClr>
              <a:buSzPct val="120000"/>
              <a:buFont typeface="Wingdings" charset="2"/>
              <a:buChar char=""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altLang="ja-JP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SO(2N)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ゲージ群の部分群に関係して、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世代数に関する一般公式を導いた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03238" y="4284663"/>
            <a:ext cx="9215437" cy="2638425"/>
          </a:xfrm>
        </p:spPr>
        <p:txBody>
          <a:bodyPr>
            <a:normAutofit/>
          </a:bodyPr>
          <a:lstStyle/>
          <a:p>
            <a:pPr marL="431710" indent="-323782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009900"/>
              </a:buClr>
              <a:buSzPct val="120000"/>
              <a:buFont typeface="Wingdings" charset="2"/>
              <a:buChar char=""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1つの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バルク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場のみから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は単純に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3世代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は現れなかった。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431710" indent="-323782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009900"/>
              </a:buClr>
              <a:buSzPct val="120000"/>
              <a:buFont typeface="Wingdings" charset="2"/>
              <a:buChar char=""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模型構築には固定点でのゲー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ジ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アノマリー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を考慮する必要がある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</a:p>
          <a:p>
            <a:pPr marL="431710" indent="-323782" eaLnBrk="1" fontAlgn="auto" hangingPunct="1">
              <a:spcBef>
                <a:spcPts val="661"/>
              </a:spcBef>
              <a:spcAft>
                <a:spcPts val="0"/>
              </a:spcAft>
              <a:buClr>
                <a:srgbClr val="009900"/>
              </a:buClr>
              <a:buSzPct val="120000"/>
              <a:buFont typeface="Wingdings" charset="2"/>
              <a:buChar char=""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バルク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場以外に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ブレーン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場を導入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して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世代数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を議論する必要がある。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754563" y="6851650"/>
            <a:ext cx="5214937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982" tIns="76736" rIns="89982" bIns="44991"/>
          <a:lstStyle/>
          <a:p>
            <a:pPr defTabSz="449170"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</a:tabLst>
              <a:defRPr/>
            </a:pPr>
            <a:r>
              <a:rPr lang="en-US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Thank you for your</a:t>
            </a:r>
            <a:r>
              <a:rPr lang="ja-JP" altLang="en-US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2800" b="1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attention!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897563" y="279400"/>
            <a:ext cx="3779837" cy="77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83539" rIns="89982" bIns="44991"/>
          <a:lstStyle/>
          <a:p>
            <a:pPr>
              <a:lnSpc>
                <a:spcPct val="83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</a:tabLst>
            </a:pPr>
            <a:r>
              <a:rPr lang="en-US" altLang="ja-JP" b="1">
                <a:solidFill>
                  <a:srgbClr val="000000"/>
                </a:solidFill>
                <a:latin typeface="ＭＳ Ｐゴシック" charset="-128"/>
              </a:rPr>
              <a:t>Ref.:B.Kyae, C.-A.Lee and Q.Shafi,</a:t>
            </a:r>
          </a:p>
          <a:p>
            <a:pPr>
              <a:lnSpc>
                <a:spcPct val="83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</a:tabLst>
            </a:pPr>
            <a:r>
              <a:rPr lang="en-US" altLang="ja-JP" b="1">
                <a:solidFill>
                  <a:srgbClr val="000000"/>
                </a:solidFill>
                <a:latin typeface="ＭＳ Ｐゴシック" charset="-128"/>
              </a:rPr>
              <a:t>         Nucl. Phys. B683 (2004) 105.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4681538" y="3168650"/>
            <a:ext cx="5002212" cy="539750"/>
          </a:xfrm>
          <a:prstGeom prst="roundRect">
            <a:avLst>
              <a:gd name="adj" fmla="val 292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1748" name="AutoShape 15"/>
          <p:cNvSpPr>
            <a:spLocks noChangeArrowheads="1"/>
          </p:cNvSpPr>
          <p:nvPr/>
        </p:nvSpPr>
        <p:spPr bwMode="auto">
          <a:xfrm>
            <a:off x="5397500" y="4464050"/>
            <a:ext cx="4276725" cy="539750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1749" name="AutoShape 19"/>
          <p:cNvSpPr>
            <a:spLocks noChangeArrowheads="1"/>
          </p:cNvSpPr>
          <p:nvPr/>
        </p:nvSpPr>
        <p:spPr bwMode="auto">
          <a:xfrm>
            <a:off x="3897313" y="5580063"/>
            <a:ext cx="5786437" cy="539750"/>
          </a:xfrm>
          <a:prstGeom prst="roundRect">
            <a:avLst>
              <a:gd name="adj" fmla="val 292"/>
            </a:avLst>
          </a:pr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1750" name="テキスト ボックス 27"/>
          <p:cNvSpPr txBox="1">
            <a:spLocks noChangeArrowheads="1"/>
          </p:cNvSpPr>
          <p:nvPr/>
        </p:nvSpPr>
        <p:spPr bwMode="auto">
          <a:xfrm>
            <a:off x="539750" y="400050"/>
            <a:ext cx="521493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SO(10) on S</a:t>
            </a:r>
            <a:r>
              <a:rPr kumimoji="1" lang="en-US" altLang="ja-JP" sz="4000" b="1" baseline="3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/Z</a:t>
            </a:r>
            <a:r>
              <a:rPr kumimoji="1" lang="en-US" altLang="ja-JP" sz="4000" b="1" baseline="-1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endParaRPr kumimoji="1" lang="ja-JP" altLang="en-US" b="1" baseline="-1000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1751" name="Line 2"/>
          <p:cNvSpPr>
            <a:spLocks noChangeShapeType="1"/>
          </p:cNvSpPr>
          <p:nvPr/>
        </p:nvSpPr>
        <p:spPr bwMode="auto">
          <a:xfrm>
            <a:off x="1439863" y="2089150"/>
            <a:ext cx="4500562" cy="1588"/>
          </a:xfrm>
          <a:prstGeom prst="line">
            <a:avLst/>
          </a:prstGeom>
          <a:noFill/>
          <a:ln w="216000">
            <a:solidFill>
              <a:srgbClr val="008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1752" name="Oval 4"/>
          <p:cNvSpPr>
            <a:spLocks noChangeArrowheads="1"/>
          </p:cNvSpPr>
          <p:nvPr/>
        </p:nvSpPr>
        <p:spPr bwMode="auto">
          <a:xfrm>
            <a:off x="720725" y="1657350"/>
            <a:ext cx="900113" cy="90011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1753" name="Oval 5"/>
          <p:cNvSpPr>
            <a:spLocks noChangeArrowheads="1"/>
          </p:cNvSpPr>
          <p:nvPr/>
        </p:nvSpPr>
        <p:spPr bwMode="auto">
          <a:xfrm>
            <a:off x="5795963" y="1657350"/>
            <a:ext cx="900112" cy="900113"/>
          </a:xfrm>
          <a:prstGeom prst="ellipse">
            <a:avLst/>
          </a:prstGeom>
          <a:solidFill>
            <a:srgbClr val="2300DC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1754" name="Text Box 6"/>
          <p:cNvSpPr txBox="1">
            <a:spLocks noChangeArrowheads="1"/>
          </p:cNvSpPr>
          <p:nvPr/>
        </p:nvSpPr>
        <p:spPr bwMode="auto">
          <a:xfrm>
            <a:off x="971550" y="1838325"/>
            <a:ext cx="72072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r>
              <a:rPr lang="en-US" altLang="ja-JP" sz="2800" b="1">
                <a:solidFill>
                  <a:srgbClr val="000000"/>
                </a:solidFill>
                <a:latin typeface="ＭＳ Ｐゴシック" charset="-128"/>
              </a:rPr>
              <a:t>0</a:t>
            </a:r>
          </a:p>
        </p:txBody>
      </p:sp>
      <p:sp>
        <p:nvSpPr>
          <p:cNvPr id="31755" name="Text Box 7"/>
          <p:cNvSpPr txBox="1">
            <a:spLocks noChangeArrowheads="1"/>
          </p:cNvSpPr>
          <p:nvPr/>
        </p:nvSpPr>
        <p:spPr bwMode="auto">
          <a:xfrm>
            <a:off x="5826125" y="1779588"/>
            <a:ext cx="9001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800" b="1">
                <a:solidFill>
                  <a:srgbClr val="FFFF00"/>
                </a:solidFill>
                <a:latin typeface="ＭＳ Ｐゴシック" charset="-128"/>
              </a:rPr>
              <a:t>πR</a:t>
            </a:r>
          </a:p>
        </p:txBody>
      </p:sp>
      <p:pic>
        <p:nvPicPr>
          <p:cNvPr id="31756" name="図 34" descr="\begin{document}&#10;\begin{align*}&#10;P_0&#10;\end{align*}&#10;\end{document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813" y="1065213"/>
            <a:ext cx="393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図 35" descr="\begin{document}&#10;\begin{align*}&#10;P_1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0438" y="1136650"/>
            <a:ext cx="3794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8" name="図 40" descr="\begin{document}&#10;\begin{align*}&#10;SO(10)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2938" y="1422400"/>
            <a:ext cx="104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9" name="図 41" descr="\begin{document}&#10;\begin{align*}&#10;SO(10)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063" y="2717800"/>
            <a:ext cx="104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図 42" descr="\begin{document}&#10;\begin{align*}&#10;SU(4)_C\times SU(2)_L\times SU(2)_R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97375" y="2779713"/>
            <a:ext cx="4160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図 43" descr="\begin{document}&#10;\begin{align*}&#10;\longrightarrow SU(4)_C\times SU(2)_L\times SU(2)_R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54563" y="3279775"/>
            <a:ext cx="48037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2" name="図 44" descr="\begin{document}&#10;\begin{align*}&#10;SO(10)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063" y="3932238"/>
            <a:ext cx="10477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3" name="図 46" descr="\begin{document}&#10;\begin{align*}&#10;SU(5)_{\mathrm{GG/Flipped}}\times U(1)&#10;\end{align*}&#10;\end{document}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78375" y="3922713"/>
            <a:ext cx="3325813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4" name="図 48" descr="\begin{document}&#10;\begin{align*}&#10;\longrightarrow SU(5)_{\mathrm{GG/Flipped}}\times U(1)&#10;\end{align*}&#10;\end{document}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75300" y="4549775"/>
            <a:ext cx="3965575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5" name="図 49" descr="\begin{document}&#10;\begin{align*}&#10;SU(5)_{\mathrm{GG/Flipped}}\times U(1)&#10;\end{align*}&#10;\end{document}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2563" y="5121275"/>
            <a:ext cx="33258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6" name="図 50" descr="\begin{document}&#10;\begin{align*}&#10;SU(4)_C\times SU(2)_L\times SU(2)_R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97375" y="5146675"/>
            <a:ext cx="41608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7" name="図 52" descr="\begin{document}&#10;\begin{align*}&#10;\longrightarrow SU(3)_C\times SU(2)_L\times U(1)\times U(1)'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40188" y="5637213"/>
            <a:ext cx="557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8" name="AutoShape 19"/>
          <p:cNvSpPr>
            <a:spLocks noChangeArrowheads="1"/>
          </p:cNvSpPr>
          <p:nvPr/>
        </p:nvSpPr>
        <p:spPr bwMode="auto">
          <a:xfrm>
            <a:off x="3897313" y="6740525"/>
            <a:ext cx="5786437" cy="539750"/>
          </a:xfrm>
          <a:prstGeom prst="roundRect">
            <a:avLst>
              <a:gd name="adj" fmla="val 292"/>
            </a:avLst>
          </a:pr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pic>
        <p:nvPicPr>
          <p:cNvPr id="31769" name="図 56" descr="\begin{document}&#10;\begin{align*}&#10;\longrightarrow SU(3)_C\times SU(2)_L\times U(1)\times U(1)'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40188" y="6797675"/>
            <a:ext cx="557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0" name="図 59" descr="\begin{document}&#10;\begin{align*}&#10;SU(5)_{\mathrm{GG}}\times U(1)&#10;\end{align*}&#10;\end{document}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8313" y="6281738"/>
            <a:ext cx="23860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図 60" descr="\begin{document}&#10;\begin{align*}&#10;SU(5)_{\mathrm{Flipped}}\times U(1)&#10;\end{align*}&#10;\end{document}"/>
          <p:cNvPicPr>
            <a:picLocks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8413" y="6280150"/>
            <a:ext cx="28194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3"/>
          <p:cNvSpPr>
            <a:spLocks noChangeArrowheads="1"/>
          </p:cNvSpPr>
          <p:nvPr/>
        </p:nvSpPr>
        <p:spPr bwMode="auto">
          <a:xfrm>
            <a:off x="3182938" y="3454400"/>
            <a:ext cx="6500812" cy="539750"/>
          </a:xfrm>
          <a:prstGeom prst="roundRect">
            <a:avLst>
              <a:gd name="adj" fmla="val 292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2771" name="AutoShape 15"/>
          <p:cNvSpPr>
            <a:spLocks noChangeArrowheads="1"/>
          </p:cNvSpPr>
          <p:nvPr/>
        </p:nvSpPr>
        <p:spPr bwMode="auto">
          <a:xfrm>
            <a:off x="4826000" y="5311775"/>
            <a:ext cx="4848225" cy="539750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2772" name="テキスト ボックス 27"/>
          <p:cNvSpPr txBox="1">
            <a:spLocks noChangeArrowheads="1"/>
          </p:cNvSpPr>
          <p:nvPr/>
        </p:nvSpPr>
        <p:spPr bwMode="auto">
          <a:xfrm>
            <a:off x="539750" y="400050"/>
            <a:ext cx="521493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SO(2N) on S</a:t>
            </a:r>
            <a:r>
              <a:rPr kumimoji="1" lang="en-US" altLang="ja-JP" sz="4000" b="1" baseline="3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/Z</a:t>
            </a:r>
            <a:r>
              <a:rPr kumimoji="1" lang="en-US" altLang="ja-JP" sz="4000" b="1" baseline="-1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endParaRPr kumimoji="1" lang="ja-JP" altLang="en-US" b="1" baseline="-1000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2773" name="Line 2"/>
          <p:cNvSpPr>
            <a:spLocks noChangeShapeType="1"/>
          </p:cNvSpPr>
          <p:nvPr/>
        </p:nvSpPr>
        <p:spPr bwMode="auto">
          <a:xfrm>
            <a:off x="1439863" y="2089150"/>
            <a:ext cx="4500562" cy="1588"/>
          </a:xfrm>
          <a:prstGeom prst="line">
            <a:avLst/>
          </a:prstGeom>
          <a:noFill/>
          <a:ln w="216000">
            <a:solidFill>
              <a:srgbClr val="008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2774" name="Oval 4"/>
          <p:cNvSpPr>
            <a:spLocks noChangeArrowheads="1"/>
          </p:cNvSpPr>
          <p:nvPr/>
        </p:nvSpPr>
        <p:spPr bwMode="auto">
          <a:xfrm>
            <a:off x="720725" y="1657350"/>
            <a:ext cx="900113" cy="90011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2775" name="Oval 5"/>
          <p:cNvSpPr>
            <a:spLocks noChangeArrowheads="1"/>
          </p:cNvSpPr>
          <p:nvPr/>
        </p:nvSpPr>
        <p:spPr bwMode="auto">
          <a:xfrm>
            <a:off x="5795963" y="1657350"/>
            <a:ext cx="900112" cy="900113"/>
          </a:xfrm>
          <a:prstGeom prst="ellipse">
            <a:avLst/>
          </a:prstGeom>
          <a:solidFill>
            <a:srgbClr val="2300DC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971550" y="1838325"/>
            <a:ext cx="72072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r>
              <a:rPr lang="en-US" altLang="ja-JP" sz="2800" b="1">
                <a:solidFill>
                  <a:srgbClr val="000000"/>
                </a:solidFill>
                <a:latin typeface="ＭＳ Ｐゴシック" charset="-128"/>
              </a:rPr>
              <a:t>0</a:t>
            </a: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5826125" y="1779588"/>
            <a:ext cx="9001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800" b="1">
                <a:solidFill>
                  <a:srgbClr val="FFFF00"/>
                </a:solidFill>
                <a:latin typeface="ＭＳ Ｐゴシック" charset="-128"/>
              </a:rPr>
              <a:t>πR</a:t>
            </a:r>
          </a:p>
        </p:txBody>
      </p:sp>
      <p:pic>
        <p:nvPicPr>
          <p:cNvPr id="32778" name="図 34" descr="\begin{document}&#10;\begin{align*}&#10;P_0&#10;\end{align*}&#10;\end{document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813" y="1065213"/>
            <a:ext cx="393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9" name="図 35" descr="\begin{document}&#10;\begin{align*}&#10;P_1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0438" y="1136650"/>
            <a:ext cx="3794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0" name="図 28" descr="\begin{document}&#10;\begin{align*}&#10;SO(2N)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2938" y="1422400"/>
            <a:ext cx="118268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1" name="図 36" descr="\begin{document}&#10;\begin{align*}&#10;SO(2(p+q))\times SO(2(r+s))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563" y="2860675"/>
            <a:ext cx="42275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2" name="図 37" descr="\begin{document}&#10;\begin{align*}&#10;SU(N)\times U(1)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99063" y="4811713"/>
            <a:ext cx="21272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3" name="図 38" descr="\begin{document}&#10;\begin{align*}&#10;SU(N)\times U(1)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875" y="6075363"/>
            <a:ext cx="21272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4" name="図 45" descr="\begin{document}&#10;\begin{align*}&#10;SO(2(p+r))\times SO(2(q+s))&#10;\end{align*}&#10;\end{document}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70488" y="2851150"/>
            <a:ext cx="42275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5" name="図 51" descr="\begin{document}&#10;\begin{align*}&#10;\longrightarrow SO(2p)\times SO(2q)\times SO(2r)\times SO(2s)&#10;\end{align*}&#10;\end{document}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36925" y="3575050"/>
            <a:ext cx="62039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6" name="図 57" descr="\begin{document}&#10;\begin{align*}&#10;SU(N)'\times U(1)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99063" y="6035675"/>
            <a:ext cx="220821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7" name="図 59" descr="\begin{document}&#10;\begin{align*}&#10;SO(2(p+q))\times SO(2(r+s))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563" y="4749800"/>
            <a:ext cx="42275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8" name="図 63" descr="\begin{document}&#10;\begin{align*}&#10;\longrightarrow SU(m)\times SU(n)\times U(1)^{2-k}&#10;\end{align*}&#10;\end{document}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43475" y="5383213"/>
            <a:ext cx="45974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9" name="AutoShape 15"/>
          <p:cNvSpPr>
            <a:spLocks noChangeArrowheads="1"/>
          </p:cNvSpPr>
          <p:nvPr/>
        </p:nvSpPr>
        <p:spPr bwMode="auto">
          <a:xfrm>
            <a:off x="4835525" y="6526213"/>
            <a:ext cx="4848225" cy="539750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pic>
        <p:nvPicPr>
          <p:cNvPr id="32790" name="図 65" descr="\begin{document}&#10;\begin{align*}&#10;\longrightarrow SU(m)\times SU(n)\times U(1)^{2-k}&#10;\end{align*}&#10;\end{document}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53000" y="6597650"/>
            <a:ext cx="45974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フローチャート: 処理 36"/>
          <p:cNvSpPr/>
          <p:nvPr/>
        </p:nvSpPr>
        <p:spPr>
          <a:xfrm>
            <a:off x="1682750" y="6851650"/>
            <a:ext cx="1857375" cy="500063"/>
          </a:xfrm>
          <a:prstGeom prst="flowChartProcess">
            <a:avLst/>
          </a:prstGeom>
          <a:solidFill>
            <a:srgbClr val="FE4C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969000" y="6669088"/>
            <a:ext cx="3714750" cy="539750"/>
          </a:xfrm>
          <a:prstGeom prst="roundRect">
            <a:avLst>
              <a:gd name="adj" fmla="val 292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3796" name="テキスト ボックス 27"/>
          <p:cNvSpPr txBox="1">
            <a:spLocks noChangeArrowheads="1"/>
          </p:cNvSpPr>
          <p:nvPr/>
        </p:nvSpPr>
        <p:spPr bwMode="auto">
          <a:xfrm>
            <a:off x="539750" y="400050"/>
            <a:ext cx="550068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SO(2N+1) on S</a:t>
            </a:r>
            <a:r>
              <a:rPr kumimoji="1" lang="en-US" altLang="ja-JP" sz="4000" b="1" baseline="3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/Z</a:t>
            </a:r>
            <a:r>
              <a:rPr kumimoji="1" lang="en-US" altLang="ja-JP" sz="4000" b="1" baseline="-1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endParaRPr kumimoji="1" lang="ja-JP" altLang="en-US" b="1" baseline="-1000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3797" name="Line 2"/>
          <p:cNvSpPr>
            <a:spLocks noChangeShapeType="1"/>
          </p:cNvSpPr>
          <p:nvPr/>
        </p:nvSpPr>
        <p:spPr bwMode="auto">
          <a:xfrm>
            <a:off x="1439863" y="4875213"/>
            <a:ext cx="4500562" cy="1587"/>
          </a:xfrm>
          <a:prstGeom prst="line">
            <a:avLst/>
          </a:prstGeom>
          <a:noFill/>
          <a:ln w="216000">
            <a:solidFill>
              <a:srgbClr val="008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3798" name="Oval 4"/>
          <p:cNvSpPr>
            <a:spLocks noChangeArrowheads="1"/>
          </p:cNvSpPr>
          <p:nvPr/>
        </p:nvSpPr>
        <p:spPr bwMode="auto">
          <a:xfrm>
            <a:off x="720725" y="4443413"/>
            <a:ext cx="900113" cy="900112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3799" name="Oval 5"/>
          <p:cNvSpPr>
            <a:spLocks noChangeArrowheads="1"/>
          </p:cNvSpPr>
          <p:nvPr/>
        </p:nvSpPr>
        <p:spPr bwMode="auto">
          <a:xfrm>
            <a:off x="5795963" y="4443413"/>
            <a:ext cx="900112" cy="900112"/>
          </a:xfrm>
          <a:prstGeom prst="ellipse">
            <a:avLst/>
          </a:prstGeom>
          <a:solidFill>
            <a:srgbClr val="2300DC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971550" y="4624388"/>
            <a:ext cx="72072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r>
              <a:rPr lang="en-US" altLang="ja-JP" sz="2800" b="1">
                <a:solidFill>
                  <a:srgbClr val="000000"/>
                </a:solidFill>
                <a:latin typeface="ＭＳ Ｐゴシック" charset="-128"/>
              </a:rPr>
              <a:t>0</a:t>
            </a:r>
          </a:p>
        </p:txBody>
      </p:sp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5826125" y="4565650"/>
            <a:ext cx="9001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800" b="1">
                <a:solidFill>
                  <a:srgbClr val="FFFF00"/>
                </a:solidFill>
                <a:latin typeface="ＭＳ Ｐゴシック" charset="-128"/>
              </a:rPr>
              <a:t>πR</a:t>
            </a:r>
          </a:p>
        </p:txBody>
      </p:sp>
      <p:pic>
        <p:nvPicPr>
          <p:cNvPr id="33802" name="図 34" descr="\begin{document}&#10;\begin{align*}&#10;P_0&#10;\end{align*}&#10;\end{document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813" y="4059238"/>
            <a:ext cx="393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図 35" descr="\begin{document}&#10;\begin{align*}&#10;P_1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9650" y="4062413"/>
            <a:ext cx="3794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図 23" descr="\begin{document}&#10;\begin{align*}&#10;SO(2N+1)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68625" y="4208463"/>
            <a:ext cx="17653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図 24" descr="\begin{document}&#10;\begin{align*}&#10;SO(2N)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" y="5646738"/>
            <a:ext cx="118268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図 25" descr="\begin{document}&#10;\begin{align*}&#10;&amp;SO(2m+1)\times SO(2n)~:~\eta =+1\\&#10;&amp;SO(2m)\times SO(2n+1)~:~\eta =-1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9163" y="5661025"/>
            <a:ext cx="4883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図 26" descr="\begin{document}&#10;\begin{align*}&#10;\longrightarrow SO(2m)\times SO(2n)&#10;\end{align*}&#10;\end{document}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22988" y="6789738"/>
            <a:ext cx="33528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8" name="図 33" descr="\begin{document}&#10;\begin{align*}&#10;&amp;ex.&gt;SO(2N+1)\supset SO(10)\\&#10;&amp;\hspace{20mm}n_F=2^{N-5}&#10;\end{align*}&#10;\end{document}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4000" y="6423025"/>
            <a:ext cx="4217988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9" name="図 35" descr="\begin{document}&#10;\begin{align*}&#10;P_0=\left(&#10;\begin{array}{c|c}&#10;I_N\otimes \sigma_0&amp;0\\ \hline&#10;0&amp;-1&#10;\end{array}&#10;\right),~~&#10;P_1=\left(&#10;\begin{array}{c|c}&#10;\begin{pmatrix}&#10;I_m&amp;\\ &amp;I_n&#10;\end{pmatrix}&#10;\otimes \sigma_0&amp;0\\ \hline&#10;0&amp;\eta&#10;\end{array}&#10;\right).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4588" y="2422525"/>
            <a:ext cx="8467725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0" name="図 18" descr="\begin{document}&#10;\begin{align*}&#10;\left(&#10;\begin{array}{c|c}&#10;so(2N)&amp;(*)\\ \hline&#10;(*)^t&amp;0&#10;\end{array}&#10;\right)&#10;\in so(2N+1)&#10;\end{align*}&#10;\end{document}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68375" y="1279525"/>
            <a:ext cx="45180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"/>
          <p:cNvSpPr>
            <a:spLocks noChangeArrowheads="1"/>
          </p:cNvSpPr>
          <p:nvPr/>
        </p:nvSpPr>
        <p:spPr bwMode="auto">
          <a:xfrm>
            <a:off x="4787900" y="3600450"/>
            <a:ext cx="4859338" cy="720725"/>
          </a:xfrm>
          <a:prstGeom prst="roundRect">
            <a:avLst>
              <a:gd name="adj" fmla="val 218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4819" name="Line 2"/>
          <p:cNvSpPr>
            <a:spLocks noChangeShapeType="1"/>
          </p:cNvSpPr>
          <p:nvPr/>
        </p:nvSpPr>
        <p:spPr bwMode="auto">
          <a:xfrm>
            <a:off x="1439863" y="2303463"/>
            <a:ext cx="4500562" cy="1587"/>
          </a:xfrm>
          <a:prstGeom prst="line">
            <a:avLst/>
          </a:prstGeom>
          <a:noFill/>
          <a:ln w="216000">
            <a:solidFill>
              <a:srgbClr val="008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720725" y="1871663"/>
            <a:ext cx="900113" cy="900112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5795963" y="1871663"/>
            <a:ext cx="900112" cy="900112"/>
          </a:xfrm>
          <a:prstGeom prst="ellipse">
            <a:avLst/>
          </a:prstGeom>
          <a:solidFill>
            <a:srgbClr val="2300DC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71550" y="2052638"/>
            <a:ext cx="72072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r>
              <a:rPr lang="en-US" altLang="ja-JP" sz="2800" b="1">
                <a:solidFill>
                  <a:srgbClr val="000000"/>
                </a:solidFill>
                <a:latin typeface="ＭＳ Ｐゴシック" charset="-128"/>
              </a:rPr>
              <a:t>0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826125" y="1993900"/>
            <a:ext cx="9001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800" b="1">
                <a:solidFill>
                  <a:srgbClr val="FFFF66"/>
                </a:solidFill>
                <a:latin typeface="ＭＳ Ｐゴシック" charset="-128"/>
              </a:rPr>
              <a:t>πR</a:t>
            </a:r>
          </a:p>
        </p:txBody>
      </p:sp>
      <p:sp>
        <p:nvSpPr>
          <p:cNvPr id="34824" name="AutoShape 14"/>
          <p:cNvSpPr>
            <a:spLocks noChangeArrowheads="1"/>
          </p:cNvSpPr>
          <p:nvPr/>
        </p:nvSpPr>
        <p:spPr bwMode="auto">
          <a:xfrm>
            <a:off x="3816350" y="6769100"/>
            <a:ext cx="5867400" cy="720725"/>
          </a:xfrm>
          <a:prstGeom prst="roundRect">
            <a:avLst>
              <a:gd name="adj" fmla="val 218"/>
            </a:avLst>
          </a:pr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4825" name="Line 15"/>
          <p:cNvSpPr>
            <a:spLocks noChangeShapeType="1"/>
          </p:cNvSpPr>
          <p:nvPr/>
        </p:nvSpPr>
        <p:spPr bwMode="auto">
          <a:xfrm>
            <a:off x="1439863" y="5472113"/>
            <a:ext cx="4500562" cy="1587"/>
          </a:xfrm>
          <a:prstGeom prst="line">
            <a:avLst/>
          </a:prstGeom>
          <a:noFill/>
          <a:ln w="216000">
            <a:solidFill>
              <a:srgbClr val="008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4826" name="Oval 16"/>
          <p:cNvSpPr>
            <a:spLocks noChangeArrowheads="1"/>
          </p:cNvSpPr>
          <p:nvPr/>
        </p:nvSpPr>
        <p:spPr bwMode="auto">
          <a:xfrm>
            <a:off x="720725" y="5040313"/>
            <a:ext cx="900113" cy="900112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4827" name="Oval 17"/>
          <p:cNvSpPr>
            <a:spLocks noChangeArrowheads="1"/>
          </p:cNvSpPr>
          <p:nvPr/>
        </p:nvSpPr>
        <p:spPr bwMode="auto">
          <a:xfrm>
            <a:off x="5795963" y="5040313"/>
            <a:ext cx="900112" cy="900112"/>
          </a:xfrm>
          <a:prstGeom prst="ellipse">
            <a:avLst/>
          </a:prstGeom>
          <a:solidFill>
            <a:srgbClr val="2300DC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4828" name="Text Box 18"/>
          <p:cNvSpPr txBox="1">
            <a:spLocks noChangeArrowheads="1"/>
          </p:cNvSpPr>
          <p:nvPr/>
        </p:nvSpPr>
        <p:spPr bwMode="auto">
          <a:xfrm>
            <a:off x="971550" y="5219700"/>
            <a:ext cx="72072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r>
              <a:rPr lang="en-US" altLang="ja-JP" sz="2800" b="1">
                <a:solidFill>
                  <a:srgbClr val="000000"/>
                </a:solidFill>
                <a:latin typeface="ＭＳ Ｐゴシック" charset="-128"/>
              </a:rPr>
              <a:t>0</a:t>
            </a:r>
          </a:p>
        </p:txBody>
      </p:sp>
      <p:sp>
        <p:nvSpPr>
          <p:cNvPr id="34829" name="Text Box 19"/>
          <p:cNvSpPr txBox="1">
            <a:spLocks noChangeArrowheads="1"/>
          </p:cNvSpPr>
          <p:nvPr/>
        </p:nvSpPr>
        <p:spPr bwMode="auto">
          <a:xfrm>
            <a:off x="5826125" y="5208588"/>
            <a:ext cx="9001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800" b="1">
                <a:solidFill>
                  <a:srgbClr val="FFFF66"/>
                </a:solidFill>
                <a:latin typeface="ＭＳ Ｐゴシック" charset="-128"/>
              </a:rPr>
              <a:t>πR</a:t>
            </a:r>
          </a:p>
        </p:txBody>
      </p:sp>
      <p:sp>
        <p:nvSpPr>
          <p:cNvPr id="34830" name="テキスト ボックス 29"/>
          <p:cNvSpPr txBox="1">
            <a:spLocks noChangeArrowheads="1"/>
          </p:cNvSpPr>
          <p:nvPr/>
        </p:nvSpPr>
        <p:spPr bwMode="auto">
          <a:xfrm>
            <a:off x="539750" y="400050"/>
            <a:ext cx="521493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SU(N) on S</a:t>
            </a:r>
            <a:r>
              <a:rPr kumimoji="1" lang="en-US" altLang="ja-JP" sz="4000" b="1" baseline="3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/Z</a:t>
            </a:r>
            <a:r>
              <a:rPr kumimoji="1" lang="en-US" altLang="ja-JP" sz="4000" b="1" baseline="-1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endParaRPr kumimoji="1" lang="ja-JP" altLang="en-US" b="1" baseline="-1000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34831" name="図 30" descr="\begin{document}&#10;\begin{align*}&#10;P_0&#10;\end{align*}&#10;\end{document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813" y="1279525"/>
            <a:ext cx="3937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2" name="図 31" descr="\begin{document}&#10;\begin{align*}&#10;P_0&#10;\end{align*}&#10;\end{document}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3300" y="4559300"/>
            <a:ext cx="3937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図 34" descr="\begin{document}&#10;\begin{align*}&#10;P_1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0438" y="1350963"/>
            <a:ext cx="3794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4" name="図 35" descr="\begin{document}&#10;\begin{align*}&#10;P_1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3925" y="4565650"/>
            <a:ext cx="381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5" name="図 36" descr="\begin{document}&#10;\begin{align*}&#10;SU(5)&#10;\end{align*}&#10;\end{document}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2938" y="1636713"/>
            <a:ext cx="87471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6" name="図 37" descr="\begin{document}&#10;\begin{align*}&#10;SU(5)&#10;\end{align*}&#10;\end{document}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063" y="2932113"/>
            <a:ext cx="87471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7" name="図 39" descr="\begin{document}&#10;\begin{align*}&#10;SU(3)_C\times SU(2)_L\times U(1)_Y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97375" y="2994025"/>
            <a:ext cx="39338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8" name="図 41" descr="\begin{document}&#10;\begin{align*}&#10;\longrightarrow SU(3)_C\times SU(2)_L\times U(1)_Y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68875" y="3779838"/>
            <a:ext cx="45799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9" name="図 42" descr="\begin{document}&#10;\begin{align*}&#10;SU(N)&#10;\end{align*}&#10;\end{document}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82938" y="4851400"/>
            <a:ext cx="10096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0" name="図 43" descr="\begin{document}&#10;\begin{align*}&#10;SU(5)\times SU(N-5)\times U(1)&#10;\end{align*}&#10;\end{document}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4000" y="6137275"/>
            <a:ext cx="40608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1" name="図 45" descr="\begin{document}&#10;\begin{align*}&#10;SU(3+r)\times SU(2+s)\times U(1)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37113" y="6137275"/>
            <a:ext cx="44815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2" name="図 46" descr="\begin{document}&#10;\begin{align*}&#10;N=5+r+s&#10;\end{align*}&#10;\end{document}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12063" y="5422900"/>
            <a:ext cx="1841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3" name="図 48" descr="\begin{document}&#10;\begin{align*}&#10;\longrightarrow G_{SM}\times SU(r)\times SU(s)\times U(1)^{2-k}&#10;\end{align*}&#10;\end{document}"/>
          <p:cNvPicPr>
            <a:picLocks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97325" y="6923088"/>
            <a:ext cx="55435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1"/>
          <p:cNvSpPr>
            <a:spLocks noChangeShapeType="1"/>
          </p:cNvSpPr>
          <p:nvPr/>
        </p:nvSpPr>
        <p:spPr bwMode="auto">
          <a:xfrm>
            <a:off x="6227763" y="3240088"/>
            <a:ext cx="1587" cy="1979612"/>
          </a:xfrm>
          <a:prstGeom prst="line">
            <a:avLst/>
          </a:prstGeom>
          <a:noFill/>
          <a:ln w="216000">
            <a:solidFill>
              <a:srgbClr val="008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3168650" y="3240088"/>
            <a:ext cx="1588" cy="1979612"/>
          </a:xfrm>
          <a:prstGeom prst="line">
            <a:avLst/>
          </a:prstGeom>
          <a:noFill/>
          <a:ln w="216000">
            <a:solidFill>
              <a:srgbClr val="008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5844" name="Line 3"/>
          <p:cNvSpPr>
            <a:spLocks noChangeShapeType="1"/>
          </p:cNvSpPr>
          <p:nvPr/>
        </p:nvSpPr>
        <p:spPr bwMode="auto">
          <a:xfrm>
            <a:off x="3527425" y="5580063"/>
            <a:ext cx="2339975" cy="1587"/>
          </a:xfrm>
          <a:prstGeom prst="line">
            <a:avLst/>
          </a:prstGeom>
          <a:noFill/>
          <a:ln w="216000">
            <a:solidFill>
              <a:srgbClr val="008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3527425" y="2879725"/>
            <a:ext cx="2339975" cy="1588"/>
          </a:xfrm>
          <a:prstGeom prst="line">
            <a:avLst/>
          </a:prstGeom>
          <a:noFill/>
          <a:ln w="216000">
            <a:solidFill>
              <a:srgbClr val="008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540375" y="493713"/>
            <a:ext cx="4319588" cy="776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83539" rIns="89982" bIns="44991"/>
          <a:lstStyle/>
          <a:p>
            <a:pPr>
              <a:lnSpc>
                <a:spcPct val="83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</a:tabLst>
            </a:pPr>
            <a:r>
              <a:rPr lang="en-US" altLang="ja-JP" b="1">
                <a:solidFill>
                  <a:srgbClr val="000000"/>
                </a:solidFill>
                <a:latin typeface="ＭＳ Ｐゴシック" charset="-128"/>
              </a:rPr>
              <a:t>Ref.:T.Asaka, W.Buchmuller and L.Covi, </a:t>
            </a:r>
          </a:p>
          <a:p>
            <a:pPr>
              <a:lnSpc>
                <a:spcPct val="83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</a:tabLst>
            </a:pPr>
            <a:r>
              <a:rPr lang="en-US" altLang="ja-JP" b="1">
                <a:solidFill>
                  <a:srgbClr val="000000"/>
                </a:solidFill>
                <a:latin typeface="ＭＳ Ｐゴシック" charset="-128"/>
              </a:rPr>
              <a:t>               Phys. Lett. B111 (2002) 295.</a:t>
            </a: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2627313" y="2339975"/>
            <a:ext cx="1079500" cy="1079500"/>
          </a:xfrm>
          <a:prstGeom prst="ellipse">
            <a:avLst/>
          </a:prstGeom>
          <a:solidFill>
            <a:srgbClr val="DC23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5688013" y="2339975"/>
            <a:ext cx="1079500" cy="1079500"/>
          </a:xfrm>
          <a:prstGeom prst="ellipse">
            <a:avLst/>
          </a:prstGeom>
          <a:solidFill>
            <a:srgbClr val="5E11A6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5688013" y="5040313"/>
            <a:ext cx="1079500" cy="1079500"/>
          </a:xfrm>
          <a:prstGeom prst="ellipse">
            <a:avLst/>
          </a:prstGeom>
          <a:solidFill>
            <a:srgbClr val="2300DC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2627313" y="5040313"/>
            <a:ext cx="1079500" cy="10795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843213" y="5364163"/>
            <a:ext cx="7207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7918" rIns="89982" bIns="44991"/>
          <a:lstStyle/>
          <a:p>
            <a:r>
              <a:rPr lang="en-US" altLang="ja-JP" sz="2600" b="1">
                <a:solidFill>
                  <a:srgbClr val="000000"/>
                </a:solidFill>
              </a:rPr>
              <a:t>0,0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700338" y="2628900"/>
            <a:ext cx="10795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7918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600" b="1">
                <a:solidFill>
                  <a:srgbClr val="00FF00"/>
                </a:solidFill>
              </a:rPr>
              <a:t>0,πR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5759450" y="5329238"/>
            <a:ext cx="10795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7918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600" b="1">
                <a:solidFill>
                  <a:srgbClr val="FFFF00"/>
                </a:solidFill>
              </a:rPr>
              <a:t>πR,0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580063" y="2628900"/>
            <a:ext cx="13684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7918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600" b="1">
                <a:solidFill>
                  <a:srgbClr val="FFCC99"/>
                </a:solidFill>
              </a:rPr>
              <a:t>πR,πR</a:t>
            </a:r>
          </a:p>
        </p:txBody>
      </p:sp>
      <p:sp>
        <p:nvSpPr>
          <p:cNvPr id="35855" name="Line 24"/>
          <p:cNvSpPr>
            <a:spLocks noChangeShapeType="1"/>
          </p:cNvSpPr>
          <p:nvPr/>
        </p:nvSpPr>
        <p:spPr bwMode="auto">
          <a:xfrm flipV="1">
            <a:off x="539750" y="3957638"/>
            <a:ext cx="1588" cy="723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5856" name="Line 25"/>
          <p:cNvSpPr>
            <a:spLocks noChangeShapeType="1"/>
          </p:cNvSpPr>
          <p:nvPr/>
        </p:nvSpPr>
        <p:spPr bwMode="auto">
          <a:xfrm>
            <a:off x="539750" y="4679950"/>
            <a:ext cx="720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35857" name="Text Box 26"/>
          <p:cNvSpPr txBox="1">
            <a:spLocks noChangeArrowheads="1"/>
          </p:cNvSpPr>
          <p:nvPr/>
        </p:nvSpPr>
        <p:spPr bwMode="auto">
          <a:xfrm>
            <a:off x="360363" y="3600450"/>
            <a:ext cx="539750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0863" rIns="89982" bIns="44991"/>
          <a:lstStyle/>
          <a:p>
            <a:r>
              <a:rPr lang="en-US" altLang="ja-JP" b="1">
                <a:solidFill>
                  <a:srgbClr val="000000"/>
                </a:solidFill>
              </a:rPr>
              <a:t>6D</a:t>
            </a:r>
          </a:p>
        </p:txBody>
      </p:sp>
      <p:sp>
        <p:nvSpPr>
          <p:cNvPr id="35858" name="Text Box 27"/>
          <p:cNvSpPr txBox="1">
            <a:spLocks noChangeArrowheads="1"/>
          </p:cNvSpPr>
          <p:nvPr/>
        </p:nvSpPr>
        <p:spPr bwMode="auto">
          <a:xfrm>
            <a:off x="1331913" y="4500563"/>
            <a:ext cx="539750" cy="354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0863" rIns="89982" bIns="44991"/>
          <a:lstStyle/>
          <a:p>
            <a:r>
              <a:rPr lang="en-US" altLang="ja-JP" b="1">
                <a:solidFill>
                  <a:srgbClr val="000000"/>
                </a:solidFill>
              </a:rPr>
              <a:t>5D</a:t>
            </a:r>
          </a:p>
        </p:txBody>
      </p:sp>
      <p:sp>
        <p:nvSpPr>
          <p:cNvPr id="35859" name="AutoShape 28"/>
          <p:cNvSpPr>
            <a:spLocks noChangeArrowheads="1"/>
          </p:cNvSpPr>
          <p:nvPr/>
        </p:nvSpPr>
        <p:spPr bwMode="auto">
          <a:xfrm>
            <a:off x="3825875" y="6565900"/>
            <a:ext cx="5800725" cy="563563"/>
          </a:xfrm>
          <a:prstGeom prst="roundRect">
            <a:avLst>
              <a:gd name="adj" fmla="val 218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35860" name="テキスト ボックス 30"/>
          <p:cNvSpPr txBox="1">
            <a:spLocks noChangeArrowheads="1"/>
          </p:cNvSpPr>
          <p:nvPr/>
        </p:nvSpPr>
        <p:spPr bwMode="auto">
          <a:xfrm>
            <a:off x="539750" y="400050"/>
            <a:ext cx="521493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SO(10) on T</a:t>
            </a:r>
            <a:r>
              <a:rPr kumimoji="1" lang="en-US" altLang="ja-JP" sz="4000" b="1" baseline="3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/Z</a:t>
            </a:r>
            <a:r>
              <a:rPr kumimoji="1" lang="en-US" altLang="ja-JP" sz="4000" b="1" baseline="-1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endParaRPr kumimoji="1" lang="ja-JP" altLang="en-US" b="1" baseline="-1000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35861" name="図 32" descr="\begin{document}&#10;\begin{align*}&#10;SU(4)_C\times SU(2)_L\times SU(2)_R&#10;\end{align*}&#10;\end{document}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0" y="1708150"/>
            <a:ext cx="41608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2" name="図 33" descr="\begin{document}&#10;\begin{align*}&#10;SO(10)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8750" y="3922713"/>
            <a:ext cx="13573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3" name="図 36" descr="\begin{document}&#10;\begin{align*}&#10;SU(5)_{\mathrm{GG}}\times U(1)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3425" y="4906963"/>
            <a:ext cx="23860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4" name="図 37" descr="\begin{document}&#10;\begin{align*}&#10;SU(5)_{\mathrm{Flipped}}\times U(1)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1708150"/>
            <a:ext cx="2819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5" name="図 38" descr="\begin{document}&#10;\begin{align*}&#10;SO(10)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563" y="5422900"/>
            <a:ext cx="104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6" name="図 39" descr="\begin{document}&#10;\begin{align*}&#10;\longrightarrow SU(3)_C\times SU(2)_L\times U(1)\times U(1)'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8750" y="6704013"/>
            <a:ext cx="5572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7" name="図 40" descr="\begin{document}&#10;\begin{align*}&#10;P_0&#10;\end{align*}&#10;\end{document}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68500" y="5494338"/>
            <a:ext cx="3937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8" name="図 41" descr="\begin{document}&#10;\begin{align*}&#10;P_1&#10;\end{align*}&#10;\end{document}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40563" y="5494338"/>
            <a:ext cx="3794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9" name="図 44" descr="\begin{document}&#10;\begin{align*}&#10;P_2&#10;\end{align*}&#10;\end{document}"/>
          <p:cNvPicPr>
            <a:picLocks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68500" y="2708275"/>
            <a:ext cx="390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0" name="図 45" descr="\begin{document}&#10;\begin{align*}&#10;P_3&#10;\end{align*}&#10;\end{document}"/>
          <p:cNvPicPr>
            <a:picLocks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69125" y="2779713"/>
            <a:ext cx="39052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対角する 2 つの角を丸めた四角形 3"/>
          <p:cNvSpPr/>
          <p:nvPr/>
        </p:nvSpPr>
        <p:spPr>
          <a:xfrm>
            <a:off x="2325688" y="2565400"/>
            <a:ext cx="5500687" cy="1643063"/>
          </a:xfrm>
          <a:prstGeom prst="round2Diag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170">
              <a:defRPr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68563" y="2636838"/>
            <a:ext cx="5000625" cy="12604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60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1. </a:t>
            </a:r>
            <a:r>
              <a:rPr lang="ja-JP" altLang="en-US" sz="6000" b="1" dirty="0" smtClean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はじめに</a:t>
            </a:r>
            <a:endParaRPr lang="ja-JP" altLang="en-US" sz="6000" b="1" dirty="0">
              <a:solidFill>
                <a:srgbClr val="00B05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238" y="350838"/>
            <a:ext cx="8232775" cy="71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0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◎概要</a:t>
            </a:r>
            <a:endParaRPr lang="ja-JP" altLang="en-US" b="1" dirty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96908" y="1493821"/>
            <a:ext cx="3663182" cy="86517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>
            <a:spAutoFit/>
          </a:bodyPr>
          <a:lstStyle/>
          <a:p>
            <a:pPr algn="ctr" defTabSz="449170">
              <a:defRPr/>
            </a:pPr>
            <a:r>
              <a: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大統一理論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930484" y="3208333"/>
            <a:ext cx="2967480" cy="865173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algn="ctr" defTabSz="449170">
              <a:defRPr/>
            </a:pPr>
            <a:r>
              <a:rPr lang="ja-JP" alt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標準模型</a:t>
            </a:r>
          </a:p>
        </p:txBody>
      </p:sp>
      <p:sp>
        <p:nvSpPr>
          <p:cNvPr id="13" name="屈折矢印 12"/>
          <p:cNvSpPr/>
          <p:nvPr/>
        </p:nvSpPr>
        <p:spPr>
          <a:xfrm rot="5400000">
            <a:off x="3593307" y="1689894"/>
            <a:ext cx="1179512" cy="3143250"/>
          </a:xfrm>
          <a:prstGeom prst="bentUpArrow">
            <a:avLst>
              <a:gd name="adj1" fmla="val 11773"/>
              <a:gd name="adj2" fmla="val 16351"/>
              <a:gd name="adj3" fmla="val 25000"/>
            </a:avLst>
          </a:prstGeom>
          <a:solidFill>
            <a:srgbClr val="FF0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170">
              <a:defRPr/>
            </a:pPr>
            <a:endParaRPr kumimoji="1" lang="ja-JP" altLang="en-US" dirty="0"/>
          </a:p>
        </p:txBody>
      </p:sp>
      <p:sp>
        <p:nvSpPr>
          <p:cNvPr id="14" name="屈折矢印 13"/>
          <p:cNvSpPr/>
          <p:nvPr/>
        </p:nvSpPr>
        <p:spPr>
          <a:xfrm rot="16200000">
            <a:off x="5504656" y="958057"/>
            <a:ext cx="1285875" cy="2786062"/>
          </a:xfrm>
          <a:prstGeom prst="bentUpArrow">
            <a:avLst>
              <a:gd name="adj1" fmla="val 9942"/>
              <a:gd name="adj2" fmla="val 15588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170">
              <a:defRPr/>
            </a:pPr>
            <a:endParaRPr kumimoji="1" lang="ja-JP" altLang="en-US" dirty="0"/>
          </a:p>
        </p:txBody>
      </p:sp>
      <p:sp>
        <p:nvSpPr>
          <p:cNvPr id="11271" name="テキスト ボックス 14"/>
          <p:cNvSpPr txBox="1">
            <a:spLocks noChangeArrowheads="1"/>
          </p:cNvSpPr>
          <p:nvPr/>
        </p:nvSpPr>
        <p:spPr bwMode="auto">
          <a:xfrm>
            <a:off x="6397625" y="1271588"/>
            <a:ext cx="30003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 sz="2400" b="1">
                <a:solidFill>
                  <a:srgbClr val="00B050"/>
                </a:solidFill>
              </a:rPr>
              <a:t>beyond/unification</a:t>
            </a:r>
            <a:r>
              <a:rPr kumimoji="1" lang="en-US" altLang="ja-JP">
                <a:solidFill>
                  <a:srgbClr val="00B050"/>
                </a:solidFill>
              </a:rPr>
              <a:t> </a:t>
            </a:r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754063" y="2779713"/>
            <a:ext cx="17859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ja-JP" sz="2400" b="1">
                <a:solidFill>
                  <a:srgbClr val="0070C0"/>
                </a:solidFill>
              </a:rPr>
              <a:t>symmetry breaking</a:t>
            </a:r>
            <a:endParaRPr kumimoji="1" lang="ja-JP" altLang="en-US" sz="2400" b="1">
              <a:solidFill>
                <a:srgbClr val="0070C0"/>
              </a:solidFill>
            </a:endParaRPr>
          </a:p>
        </p:txBody>
      </p:sp>
      <p:sp>
        <p:nvSpPr>
          <p:cNvPr id="18" name="上矢印 17"/>
          <p:cNvSpPr/>
          <p:nvPr/>
        </p:nvSpPr>
        <p:spPr>
          <a:xfrm>
            <a:off x="1397000" y="3708400"/>
            <a:ext cx="428625" cy="6429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170">
              <a:defRPr/>
            </a:pPr>
            <a:endParaRPr kumimoji="1" lang="ja-JP" altLang="en-US" dirty="0"/>
          </a:p>
        </p:txBody>
      </p:sp>
      <p:sp>
        <p:nvSpPr>
          <p:cNvPr id="11274" name="テキスト ボックス 18"/>
          <p:cNvSpPr txBox="1">
            <a:spLocks noChangeArrowheads="1"/>
          </p:cNvSpPr>
          <p:nvPr/>
        </p:nvSpPr>
        <p:spPr bwMode="auto">
          <a:xfrm>
            <a:off x="539750" y="4422775"/>
            <a:ext cx="67151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ja-JP" sz="3600" b="1">
                <a:solidFill>
                  <a:srgbClr val="7030A0"/>
                </a:solidFill>
              </a:rPr>
              <a:t>Orbifold Symmetry Breaking</a:t>
            </a:r>
            <a:endParaRPr kumimoji="1" lang="ja-JP" altLang="en-US" sz="3600" b="1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96938" y="5351463"/>
            <a:ext cx="8072437" cy="1695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4917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</a:rPr>
              <a:t>余剰次元として</a:t>
            </a:r>
            <a:r>
              <a:rPr kumimoji="1" lang="en-US" altLang="ja-JP" sz="2800" dirty="0">
                <a:solidFill>
                  <a:schemeClr val="accent3">
                    <a:lumMod val="50000"/>
                  </a:schemeClr>
                </a:solidFill>
              </a:rPr>
              <a:t>Orbifold</a:t>
            </a: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</a:rPr>
              <a:t>（今回は特に</a:t>
            </a:r>
            <a:r>
              <a:rPr kumimoji="1" lang="en-US" altLang="ja-JP" sz="2800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kumimoji="1" lang="en-US" altLang="ja-JP" sz="2800" baseline="30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kumimoji="1" lang="en-US" altLang="ja-JP" sz="2800" dirty="0">
                <a:solidFill>
                  <a:schemeClr val="accent3">
                    <a:lumMod val="50000"/>
                  </a:schemeClr>
                </a:solidFill>
              </a:rPr>
              <a:t>/Z</a:t>
            </a:r>
            <a:r>
              <a:rPr kumimoji="1" lang="en-US" altLang="ja-JP" sz="2800" baseline="-10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</a:rPr>
              <a:t>）を考   え、場の境界条件からゲージ対称性を破る。</a:t>
            </a:r>
            <a:endParaRPr kumimoji="1" lang="en-US" altLang="ja-JP" sz="2800" dirty="0">
              <a:solidFill>
                <a:schemeClr val="accent3">
                  <a:lumMod val="50000"/>
                </a:schemeClr>
              </a:solidFill>
            </a:endParaRPr>
          </a:p>
          <a:p>
            <a:pPr defTabSz="44917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</a:rPr>
              <a:t>対称性が破れた後の物理は境界条件に依存する。</a:t>
            </a:r>
            <a:endParaRPr kumimoji="1" lang="en-US" altLang="ja-JP" sz="2800" dirty="0">
              <a:solidFill>
                <a:schemeClr val="accent3">
                  <a:lumMod val="50000"/>
                </a:schemeClr>
              </a:solidFill>
            </a:endParaRPr>
          </a:p>
          <a:p>
            <a:pPr defTabSz="44917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</a:rPr>
              <a:t>このもとで世代の統一について議論する。</a:t>
            </a:r>
            <a:endParaRPr kumimoji="1" lang="en-US" altLang="ja-JP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274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5897563" y="4779963"/>
            <a:ext cx="4140200" cy="482600"/>
          </a:xfrm>
          <a:prstGeom prst="roundRect">
            <a:avLst>
              <a:gd name="adj" fmla="val 273"/>
            </a:avLst>
          </a:pr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5638" y="422275"/>
            <a:ext cx="5614987" cy="3108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279400"/>
            <a:ext cx="9070975" cy="781050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ja-JP" altLang="en-US" sz="4000" b="1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◎物質場の統一</a:t>
            </a:r>
            <a:endParaRPr lang="en-US" sz="4000" b="1" dirty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68313" y="1493838"/>
            <a:ext cx="3895725" cy="857250"/>
          </a:xfrm>
        </p:spPr>
        <p:txBody>
          <a:bodyPr>
            <a:normAutofit fontScale="25000" lnSpcReduction="20000"/>
          </a:bodyPr>
          <a:lstStyle/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"/>
              <a:buNone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ja-JP" altLang="en-US" sz="112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大統一理論において</a:t>
            </a:r>
            <a:endParaRPr lang="en-US" altLang="ja-JP" sz="11200" dirty="0" smtClean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"/>
              <a:buNone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endParaRPr lang="en-US" altLang="ja-JP" sz="11200" dirty="0" smtClean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"/>
              <a:buNone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endParaRPr lang="en-US" altLang="ja-JP" sz="11200" dirty="0" smtClean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"/>
              <a:buNone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ja-JP" altLang="en-US" sz="112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が起きる。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11200" dirty="0" smtClean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4468813" y="422275"/>
            <a:ext cx="5580062" cy="3143250"/>
          </a:xfrm>
          <a:prstGeom prst="roundRect">
            <a:avLst>
              <a:gd name="adj" fmla="val 42"/>
            </a:avLst>
          </a:prstGeom>
          <a:noFill/>
          <a:ln w="36000">
            <a:solidFill>
              <a:srgbClr val="00FF00"/>
            </a:solidFill>
            <a:prstDash val="sysDashDotDot"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auto">
          <a:xfrm>
            <a:off x="288925" y="1987550"/>
            <a:ext cx="4465638" cy="720725"/>
          </a:xfrm>
          <a:prstGeom prst="roundRect">
            <a:avLst>
              <a:gd name="adj" fmla="val 218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254000" y="2030413"/>
            <a:ext cx="45720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73208" rIns="89982" bIns="44991"/>
          <a:lstStyle/>
          <a:p>
            <a:pPr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r>
              <a:rPr lang="en-US" sz="3200" b="1">
                <a:solidFill>
                  <a:srgbClr val="00B050"/>
                </a:solidFill>
                <a:latin typeface="ＭＳ Ｐゴシック" charset="-128"/>
              </a:rPr>
              <a:t>クォークとレプトン</a:t>
            </a:r>
            <a:r>
              <a:rPr lang="ja-JP" altLang="en-US" sz="3200" b="1">
                <a:solidFill>
                  <a:srgbClr val="00B050"/>
                </a:solidFill>
                <a:latin typeface="ＭＳ Ｐゴシック" charset="-128"/>
              </a:rPr>
              <a:t>の</a:t>
            </a:r>
            <a:r>
              <a:rPr lang="en-US" sz="3200" b="1">
                <a:solidFill>
                  <a:srgbClr val="00B050"/>
                </a:solidFill>
                <a:latin typeface="ＭＳ Ｐゴシック" charset="-128"/>
              </a:rPr>
              <a:t>統一</a:t>
            </a:r>
            <a:r>
              <a:rPr lang="en-US" altLang="ja-JP" sz="3200" b="1">
                <a:solidFill>
                  <a:srgbClr val="00B050"/>
                </a:solidFill>
                <a:latin typeface="ＭＳ Ｐゴシック" charset="-128"/>
              </a:rPr>
              <a:t>!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396875" y="6065838"/>
            <a:ext cx="8539163" cy="1227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18" rIns="0" bIns="0"/>
          <a:lstStyle/>
          <a:p>
            <a:pPr>
              <a:spcAft>
                <a:spcPts val="1425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3200" b="1">
                <a:solidFill>
                  <a:srgbClr val="FF0000"/>
                </a:solidFill>
              </a:rPr>
              <a:t>⇒</a:t>
            </a:r>
            <a:r>
              <a:rPr lang="en-US" sz="3200" b="1">
                <a:solidFill>
                  <a:srgbClr val="FF0000"/>
                </a:solidFill>
              </a:rPr>
              <a:t>世代そのものの統一が</a:t>
            </a:r>
            <a:r>
              <a:rPr lang="ja-JP" altLang="en-US" sz="3200" b="1">
                <a:solidFill>
                  <a:srgbClr val="FF0000"/>
                </a:solidFill>
              </a:rPr>
              <a:t>起こるわけではないので、これも含めた統一を考えることはできないか</a:t>
            </a:r>
            <a:r>
              <a:rPr lang="en-US" sz="3200" b="1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6037263" y="4772025"/>
            <a:ext cx="4075112" cy="65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18" rIns="0" bIns="0"/>
          <a:lstStyle/>
          <a:p>
            <a:pPr>
              <a:spcAft>
                <a:spcPts val="1425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r>
              <a:rPr lang="en-US" sz="3200" b="1">
                <a:solidFill>
                  <a:srgbClr val="660066"/>
                </a:solidFill>
              </a:rPr>
              <a:t>ただし、各世代ごとで</a:t>
            </a:r>
            <a:r>
              <a:rPr lang="en-US" altLang="ja-JP" sz="3200" b="1">
                <a:solidFill>
                  <a:srgbClr val="660066"/>
                </a:solidFill>
              </a:rPr>
              <a:t>!!</a:t>
            </a:r>
          </a:p>
        </p:txBody>
      </p:sp>
      <p:pic>
        <p:nvPicPr>
          <p:cNvPr id="12299" name="図 40" descr="\begin{document}&#10;\begin{align*}&#10;SU(5)\Rightarrow&#10;&amp;\overline{5}_1= (\overline{3},1)_{+2}+(1,2)_{-3} : (d_R)^C,l_L, \\&#10;&amp;10_1=(\overline{3},1)_{-4}+(1,1)_{+6}+(3,2)_{+1} : (u_R)^C,(e_R)^C,q_L, \\&#10;&amp;\overline{5}_2,10_2, \overline{5}_3,10_3. 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3636963"/>
            <a:ext cx="8999538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図 41" descr="\begin{document}&#10;\begin{align*}&#10;SO(10)\Rightarrow 16_1=1+10+\overline{5} : 1=({\nu}_{eR})^C, 16_2,16_3.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5438" y="5314950"/>
            <a:ext cx="721201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21" grpId="0"/>
      <p:bldP spid="13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360363" y="4724400"/>
            <a:ext cx="9359900" cy="2627313"/>
          </a:xfrm>
          <a:prstGeom prst="roundRect">
            <a:avLst>
              <a:gd name="adj" fmla="val 60"/>
            </a:avLst>
          </a:prstGeom>
          <a:solidFill>
            <a:srgbClr val="FFFF66"/>
          </a:solidFill>
          <a:ln w="108000">
            <a:solidFill>
              <a:srgbClr val="33A3A3"/>
            </a:solidFill>
            <a:prstDash val="sysDashDotDot"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07963"/>
            <a:ext cx="8999538" cy="852487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4000" b="1" dirty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◎世代を統一するには?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3238" y="1409700"/>
            <a:ext cx="9036050" cy="1042988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altLang="ja-JP" sz="3200" b="1" i="1" u="sng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Q. </a:t>
            </a:r>
            <a:r>
              <a:rPr lang="en-US" sz="3200" b="1" dirty="0" smtClean="0">
                <a:solidFill>
                  <a:srgbClr val="FF0000"/>
                </a:solidFill>
                <a:latin typeface="ＭＳ Ｐゴシック" charset="-128"/>
                <a:ea typeface="ＭＳ Ｐゴシック" charset="-128"/>
              </a:rPr>
              <a:t>世代も統一することはできないか？</a:t>
            </a:r>
          </a:p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endParaRPr lang="en-US" altLang="ja-JP" sz="3200" dirty="0" smtClean="0">
              <a:ea typeface="ＭＳ Ｐゴシック" charset="-128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396875" y="4779963"/>
            <a:ext cx="9286875" cy="2479675"/>
          </a:xfrm>
        </p:spPr>
        <p:txBody>
          <a:bodyPr>
            <a:normAutofit/>
          </a:bodyPr>
          <a:lstStyle/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" charset="2"/>
              <a:buNone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A2.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高次元理論において、より大きなゲー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ジ群による物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質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場の表現を考える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" charset="2"/>
              <a:buNone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endParaRPr lang="en-US" sz="3200" dirty="0"/>
          </a:p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" charset="2"/>
              <a:buNone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3200" dirty="0"/>
              <a:t>    </a:t>
            </a:r>
            <a:r>
              <a:rPr lang="en-US" sz="3600" b="1" dirty="0">
                <a:solidFill>
                  <a:srgbClr val="00B0F0"/>
                </a:solidFill>
              </a:rPr>
              <a:t>⇒余計な粒子を消去することが可能！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2865438" y="6985000"/>
            <a:ext cx="6961187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83539" rIns="89982" bIns="44991"/>
          <a:lstStyle/>
          <a:p>
            <a:pPr>
              <a:lnSpc>
                <a:spcPct val="83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b="1">
                <a:solidFill>
                  <a:srgbClr val="000000"/>
                </a:solidFill>
                <a:latin typeface="ＭＳ Ｐゴシック" charset="-128"/>
              </a:rPr>
              <a:t>Ref.:Y.Kawamura, T.Kinami and K.Oda, Phys. Rev. D76 (2007) 035001.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6011863" y="5851525"/>
            <a:ext cx="3600450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  <a:tab pos="1446213" algn="l"/>
                <a:tab pos="2170113" algn="l"/>
                <a:tab pos="2894013" algn="l"/>
              </a:tabLst>
            </a:pPr>
            <a:r>
              <a:rPr lang="en-US" sz="2800" b="1">
                <a:solidFill>
                  <a:srgbClr val="000080"/>
                </a:solidFill>
              </a:rPr>
              <a:t>：オービフォールド模型</a:t>
            </a:r>
          </a:p>
        </p:txBody>
      </p:sp>
      <p:pic>
        <p:nvPicPr>
          <p:cNvPr id="14345" name="図 15" descr="\begin{document}&#10;\begin{align*}&#10;ex.&gt;&amp;SO(16)\supset SO(10) \times SU(4)\\&#10;&amp;128=(16,4)+(\overline{16},\overline{4})&#10;\end{align*}&#10;\end{document}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1563" y="3565525"/>
            <a:ext cx="474345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円/楕円 17"/>
          <p:cNvSpPr/>
          <p:nvPr/>
        </p:nvSpPr>
        <p:spPr>
          <a:xfrm>
            <a:off x="6611938" y="3994150"/>
            <a:ext cx="1143000" cy="571500"/>
          </a:xfrm>
          <a:prstGeom prst="ellipse">
            <a:avLst/>
          </a:prstGeom>
          <a:noFill/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170">
              <a:defRPr/>
            </a:pPr>
            <a:endParaRPr kumimoji="1" lang="ja-JP" altLang="en-US" dirty="0"/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7897813" y="4137025"/>
            <a:ext cx="16113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2000" b="1">
                <a:solidFill>
                  <a:srgbClr val="009900"/>
                </a:solidFill>
              </a:rPr>
              <a:t>ミラー粒子</a:t>
            </a:r>
          </a:p>
        </p:txBody>
      </p:sp>
      <p:pic>
        <p:nvPicPr>
          <p:cNvPr id="13" name="図 12" descr="\begin{document}&#10;\begin{align*}&#10;ex.&gt;SU(N)\hspace{1mm} \mathrm{on}\hspace{1mm} M^4\times S^1/Z_2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5625" y="5922963"/>
            <a:ext cx="42338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039813" y="2994025"/>
            <a:ext cx="5429250" cy="78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218" rIns="0" bIns="0"/>
          <a:lstStyle/>
          <a:p>
            <a:pPr defTabSz="449170">
              <a:spcAft>
                <a:spcPts val="1425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3200" b="1" dirty="0">
                <a:solidFill>
                  <a:srgbClr val="FF00FF"/>
                </a:solidFill>
                <a:latin typeface="ＭＳ Ｐゴシック" pitchFamily="50" charset="-128"/>
                <a:ea typeface="ＭＳ Ｐゴシック" pitchFamily="50" charset="-128"/>
              </a:rPr>
              <a:t>but,</a:t>
            </a:r>
            <a:r>
              <a:rPr lang="en-US" sz="3200" b="1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余計な粒子の登場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defTabSz="449170">
              <a:spcAft>
                <a:spcPts val="1425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endParaRPr lang="en-US" sz="3200" dirty="0">
              <a:solidFill>
                <a:srgbClr val="000000"/>
              </a:solidFill>
            </a:endParaRPr>
          </a:p>
          <a:p>
            <a:pPr defTabSz="449170">
              <a:spcAft>
                <a:spcPts val="1425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396875" y="1993900"/>
            <a:ext cx="9072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normAutofit/>
          </a:bodyPr>
          <a:lstStyle/>
          <a:p>
            <a:pPr marL="302383" indent="-302383" defTabSz="914400" fontAlgn="auto" hangingPunct="1">
              <a:lnSpc>
                <a:spcPct val="100000"/>
              </a:lnSpc>
              <a:spcBef>
                <a:spcPts val="661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3200" b="1" i="1" u="sng" dirty="0">
                <a:solidFill>
                  <a:srgbClr val="E6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A1. </a:t>
            </a: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４</a:t>
            </a:r>
            <a:r>
              <a:rPr kumimoji="1" lang="en-US" sz="2800" dirty="0" err="1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次元理論において、より大きなゲージ群による物</a:t>
            </a:r>
            <a:r>
              <a:rPr kumimoji="1" lang="ja-JP" alt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質</a:t>
            </a:r>
            <a:r>
              <a:rPr kumimoji="1" lang="en-US" sz="2800" dirty="0" err="1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場の表現を考える</a:t>
            </a:r>
            <a:r>
              <a:rPr kumimoji="1"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kumimoji="1" lang="en-US" sz="3200" b="1" dirty="0">
              <a:solidFill>
                <a:srgbClr val="00B0F0"/>
              </a:solidFill>
              <a:latin typeface="+mn-lt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9460" grpId="0" build="p"/>
      <p:bldP spid="14343" grpId="0"/>
      <p:bldP spid="14344" grpId="0"/>
      <p:bldP spid="18" grpId="0" animBg="1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対角する 2 つの角を丸めた四角形 3"/>
          <p:cNvSpPr/>
          <p:nvPr/>
        </p:nvSpPr>
        <p:spPr>
          <a:xfrm>
            <a:off x="1468438" y="2493963"/>
            <a:ext cx="7143750" cy="1857375"/>
          </a:xfrm>
          <a:prstGeom prst="round2Diag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170">
              <a:defRPr/>
            </a:pPr>
            <a:endParaRPr kumimoji="1" lang="ja-JP" altLang="en-US" dirty="0"/>
          </a:p>
        </p:txBody>
      </p:sp>
      <p:sp>
        <p:nvSpPr>
          <p:cNvPr id="14339" name="テキスト ボックス 5"/>
          <p:cNvSpPr txBox="1">
            <a:spLocks noChangeArrowheads="1"/>
          </p:cNvSpPr>
          <p:nvPr/>
        </p:nvSpPr>
        <p:spPr bwMode="auto">
          <a:xfrm>
            <a:off x="1468438" y="2565400"/>
            <a:ext cx="707231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5400" b="1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2. </a:t>
            </a:r>
            <a:r>
              <a:rPr lang="en-US" altLang="ja-JP" sz="5400" b="1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SO(2N)</a:t>
            </a:r>
            <a:r>
              <a:rPr lang="ja-JP" altLang="en-US" sz="5400" b="1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ゲージ理論 </a:t>
            </a:r>
            <a:r>
              <a:rPr lang="en-US" altLang="ja-JP" sz="5400" b="1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on S</a:t>
            </a:r>
            <a:r>
              <a:rPr lang="en-US" altLang="ja-JP" sz="5400" b="1" baseline="3000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en-US" altLang="ja-JP" sz="5400" b="1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/Z</a:t>
            </a:r>
            <a:r>
              <a:rPr lang="en-US" altLang="ja-JP" sz="5400" b="1" baseline="-1000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endParaRPr kumimoji="1" lang="ja-JP" altLang="en-US" sz="5400" baseline="-10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5111750" y="5526088"/>
            <a:ext cx="1785938" cy="539750"/>
          </a:xfrm>
          <a:prstGeom prst="roundRect">
            <a:avLst>
              <a:gd name="adj" fmla="val 292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6092825" y="4679950"/>
            <a:ext cx="1447800" cy="457200"/>
          </a:xfrm>
          <a:prstGeom prst="roundRect">
            <a:avLst>
              <a:gd name="adj" fmla="val 292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4140200" y="6624638"/>
            <a:ext cx="3060700" cy="539750"/>
          </a:xfrm>
          <a:prstGeom prst="roundRect">
            <a:avLst>
              <a:gd name="adj" fmla="val 292"/>
            </a:avLst>
          </a:prstGeom>
          <a:solidFill>
            <a:srgbClr val="00CCCC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lIns="91420" tIns="45711" rIns="91420" bIns="45711" anchor="ctr"/>
          <a:lstStyle/>
          <a:p>
            <a:pPr defTabSz="449170">
              <a:defRPr/>
            </a:pPr>
            <a:endParaRPr lang="ja-JP" alt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108450" y="5548313"/>
            <a:ext cx="5146675" cy="406400"/>
          </a:xfrm>
        </p:spPr>
        <p:txBody>
          <a:bodyPr>
            <a:noAutofit/>
          </a:bodyPr>
          <a:lstStyle/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" charset="2"/>
              <a:buNone/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</a:tabLst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以下、                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に限定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する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7740650" y="2565400"/>
            <a:ext cx="1800225" cy="571500"/>
          </a:xfrm>
          <a:prstGeom prst="roundRect">
            <a:avLst>
              <a:gd name="adj" fmla="val 218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816350" y="1446213"/>
            <a:ext cx="3240088" cy="1619250"/>
          </a:xfrm>
          <a:prstGeom prst="roundRect">
            <a:avLst>
              <a:gd name="adj" fmla="val 97"/>
            </a:avLst>
          </a:prstGeom>
          <a:solidFill>
            <a:srgbClr val="23FF2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036" name="Text Box 8"/>
          <p:cNvSpPr txBox="1">
            <a:spLocks noChangeArrowheads="1"/>
          </p:cNvSpPr>
          <p:nvPr/>
        </p:nvSpPr>
        <p:spPr bwMode="auto">
          <a:xfrm>
            <a:off x="4111625" y="3494088"/>
            <a:ext cx="5584825" cy="1928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18" rIns="0" bIns="0"/>
          <a:lstStyle/>
          <a:p>
            <a:pPr>
              <a:spcAft>
                <a:spcPts val="1425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</a:tabLst>
              <a:defRPr/>
            </a:pPr>
            <a:r>
              <a:rPr lang="en-US" altLang="ja-JP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Lagrangian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密度の一価性を仮定し、</a:t>
            </a:r>
          </a:p>
          <a:p>
            <a:pPr>
              <a:spcAft>
                <a:spcPts val="1425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</a:tabLst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場の変換性を考慮する。</a:t>
            </a:r>
          </a:p>
          <a:p>
            <a:pPr>
              <a:spcAft>
                <a:spcPts val="1425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</a:tabLst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⇒表現行列：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085850" y="2714648"/>
            <a:ext cx="1998663" cy="2062162"/>
          </a:xfrm>
          <a:prstGeom prst="ellipse">
            <a:avLst/>
          </a:prstGeom>
          <a:noFill/>
          <a:ln w="72000">
            <a:solidFill>
              <a:srgbClr val="00000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2046288" y="4722835"/>
            <a:ext cx="133350" cy="138113"/>
          </a:xfrm>
          <a:prstGeom prst="ellipse">
            <a:avLst/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2019300" y="2633685"/>
            <a:ext cx="133350" cy="138113"/>
          </a:xfrm>
          <a:prstGeom prst="ellipse">
            <a:avLst/>
          </a:prstGeom>
          <a:solidFill>
            <a:srgbClr val="DC2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511300" y="2224110"/>
            <a:ext cx="1306513" cy="403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2" tIns="60863" rIns="89982" bIns="44991"/>
          <a:lstStyle/>
          <a:p>
            <a:pPr>
              <a:tabLst>
                <a:tab pos="722313" algn="l"/>
              </a:tabLst>
            </a:pPr>
            <a:r>
              <a:rPr lang="en-US" altLang="ja-JP" b="1" dirty="0">
                <a:solidFill>
                  <a:srgbClr val="000000"/>
                </a:solidFill>
                <a:latin typeface="ＭＳ Ｐゴシック" charset="-128"/>
              </a:rPr>
              <a:t>y=0</a:t>
            </a:r>
            <a:r>
              <a:rPr lang="en-US" b="1" dirty="0">
                <a:solidFill>
                  <a:srgbClr val="000000"/>
                </a:solidFill>
                <a:latin typeface="ＭＳ Ｐゴシック" charset="-128"/>
              </a:rPr>
              <a:t>～</a:t>
            </a:r>
            <a:r>
              <a:rPr lang="en-US" altLang="ja-JP" b="1" dirty="0">
                <a:solidFill>
                  <a:srgbClr val="000000"/>
                </a:solidFill>
                <a:latin typeface="ＭＳ Ｐゴシック" charset="-128"/>
              </a:rPr>
              <a:t>2πR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795463" y="4887935"/>
            <a:ext cx="74771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2" tIns="60863" rIns="89982" bIns="44991"/>
          <a:lstStyle/>
          <a:p>
            <a:pPr>
              <a:tabLst>
                <a:tab pos="722313" algn="l"/>
              </a:tabLst>
            </a:pPr>
            <a:r>
              <a:rPr lang="en-US" altLang="ja-JP" b="1">
                <a:solidFill>
                  <a:srgbClr val="000000"/>
                </a:solidFill>
                <a:latin typeface="ＭＳ Ｐゴシック" charset="-128"/>
              </a:rPr>
              <a:t>y=πR</a:t>
            </a:r>
          </a:p>
        </p:txBody>
      </p:sp>
      <p:cxnSp>
        <p:nvCxnSpPr>
          <p:cNvPr id="16398" name="AutoShape 14"/>
          <p:cNvCxnSpPr>
            <a:cxnSpLocks noChangeShapeType="1"/>
            <a:stCxn id="16393" idx="6"/>
            <a:endCxn id="16393" idx="6"/>
          </p:cNvCxnSpPr>
          <p:nvPr/>
        </p:nvCxnSpPr>
        <p:spPr bwMode="auto">
          <a:xfrm>
            <a:off x="3084513" y="3746523"/>
            <a:ext cx="1587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152650" y="3754460"/>
            <a:ext cx="800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363788" y="3313135"/>
            <a:ext cx="436562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2" tIns="69680" rIns="89982" bIns="44991"/>
          <a:lstStyle/>
          <a:p>
            <a:r>
              <a:rPr lang="en-US" altLang="ja-JP" sz="28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1992313" y="5465785"/>
            <a:ext cx="266700" cy="550863"/>
          </a:xfrm>
          <a:prstGeom prst="downArrow">
            <a:avLst>
              <a:gd name="adj1" fmla="val 50000"/>
              <a:gd name="adj2" fmla="val 5163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1112838" y="6427810"/>
            <a:ext cx="1998662" cy="1588"/>
          </a:xfrm>
          <a:prstGeom prst="line">
            <a:avLst/>
          </a:prstGeom>
          <a:noFill/>
          <a:ln w="720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682875" y="6651648"/>
            <a:ext cx="68262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2" tIns="69680" rIns="89982" bIns="44991"/>
          <a:lstStyle/>
          <a:p>
            <a:r>
              <a:rPr lang="en-US" altLang="ja-JP" sz="2400">
                <a:solidFill>
                  <a:srgbClr val="000000"/>
                </a:solidFill>
                <a:latin typeface="ＭＳ Ｐゴシック" charset="-128"/>
              </a:rPr>
              <a:t>y=πR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825500" y="6637360"/>
            <a:ext cx="820738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400">
                <a:solidFill>
                  <a:srgbClr val="000000"/>
                </a:solidFill>
                <a:latin typeface="ＭＳ Ｐゴシック" charset="-128"/>
              </a:rPr>
              <a:t>y=0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96875" y="2647973"/>
            <a:ext cx="83502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r>
              <a:rPr lang="en-US" altLang="ja-JP" sz="2800" b="1">
                <a:solidFill>
                  <a:srgbClr val="FF0000"/>
                </a:solidFill>
                <a:latin typeface="ＭＳ Ｐゴシック" charset="-128"/>
              </a:rPr>
              <a:t>S</a:t>
            </a:r>
            <a:r>
              <a:rPr lang="en-US" altLang="ja-JP" sz="2800" b="1" baseline="33000">
                <a:solidFill>
                  <a:srgbClr val="FF0000"/>
                </a:solidFill>
                <a:latin typeface="ＭＳ Ｐゴシック" charset="-128"/>
              </a:rPr>
              <a:t>1</a:t>
            </a:r>
            <a:r>
              <a:rPr lang="en-US" altLang="ja-JP" sz="2800" b="1">
                <a:solidFill>
                  <a:srgbClr val="FF0000"/>
                </a:solidFill>
                <a:latin typeface="ＭＳ Ｐゴシック" charset="-128"/>
              </a:rPr>
              <a:t>: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0163" y="6130948"/>
            <a:ext cx="1223962" cy="50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9680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800" b="1">
                <a:solidFill>
                  <a:srgbClr val="FF0000"/>
                </a:solidFill>
                <a:latin typeface="ＭＳ Ｐゴシック" charset="-128"/>
              </a:rPr>
              <a:t>S</a:t>
            </a:r>
            <a:r>
              <a:rPr lang="en-US" altLang="ja-JP" sz="2800" b="1" baseline="33000">
                <a:solidFill>
                  <a:srgbClr val="FF0000"/>
                </a:solidFill>
                <a:latin typeface="ＭＳ Ｐゴシック" charset="-128"/>
              </a:rPr>
              <a:t>1</a:t>
            </a:r>
            <a:r>
              <a:rPr lang="en-US" altLang="ja-JP" sz="2800" b="1">
                <a:solidFill>
                  <a:srgbClr val="FF0000"/>
                </a:solidFill>
                <a:latin typeface="ＭＳ Ｐゴシック" charset="-128"/>
              </a:rPr>
              <a:t>/Z</a:t>
            </a:r>
            <a:r>
              <a:rPr lang="en-US" altLang="ja-JP" sz="2800" b="1" baseline="-1000">
                <a:solidFill>
                  <a:srgbClr val="FF0000"/>
                </a:solidFill>
                <a:latin typeface="ＭＳ Ｐゴシック" charset="-128"/>
              </a:rPr>
              <a:t>2</a:t>
            </a:r>
            <a:r>
              <a:rPr lang="en-US" altLang="ja-JP" sz="2800" b="1">
                <a:solidFill>
                  <a:srgbClr val="FF0000"/>
                </a:solidFill>
                <a:latin typeface="ＭＳ Ｐゴシック" charset="-128"/>
              </a:rPr>
              <a:t>:</a:t>
            </a:r>
          </a:p>
        </p:txBody>
      </p:sp>
      <p:sp>
        <p:nvSpPr>
          <p:cNvPr id="18455" name="Text Box 28"/>
          <p:cNvSpPr txBox="1">
            <a:spLocks noChangeArrowheads="1"/>
          </p:cNvSpPr>
          <p:nvPr/>
        </p:nvSpPr>
        <p:spPr bwMode="auto">
          <a:xfrm>
            <a:off x="7326313" y="6708775"/>
            <a:ext cx="2700337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73208" rIns="89982" bIns="44991"/>
          <a:lstStyle/>
          <a:p>
            <a:pPr>
              <a:tabLst>
                <a:tab pos="722313" algn="l"/>
                <a:tab pos="1446213" algn="l"/>
                <a:tab pos="2170113" algn="l"/>
              </a:tabLst>
            </a:pPr>
            <a:r>
              <a:rPr lang="en-US" altLang="ja-JP" sz="3200" b="1">
                <a:solidFill>
                  <a:srgbClr val="FF0000"/>
                </a:solidFill>
                <a:latin typeface="ＭＳ Ｐゴシック" charset="-128"/>
              </a:rPr>
              <a:t>←</a:t>
            </a:r>
            <a:r>
              <a:rPr lang="en-US" sz="3200" b="1">
                <a:solidFill>
                  <a:srgbClr val="FF0000"/>
                </a:solidFill>
                <a:latin typeface="ＭＳ Ｐゴシック" charset="-128"/>
              </a:rPr>
              <a:t>固有値</a:t>
            </a:r>
            <a:r>
              <a:rPr lang="en-US" altLang="ja-JP" sz="3200" b="1">
                <a:solidFill>
                  <a:srgbClr val="FF0000"/>
                </a:solidFill>
                <a:latin typeface="ＭＳ Ｐゴシック" charset="-128"/>
              </a:rPr>
              <a:t>±</a:t>
            </a:r>
            <a:r>
              <a:rPr lang="en-US" sz="3200" b="1">
                <a:solidFill>
                  <a:srgbClr val="FF0000"/>
                </a:solidFill>
                <a:latin typeface="ＭＳ Ｐゴシック" charset="-128"/>
              </a:rPr>
              <a:t>１</a:t>
            </a:r>
          </a:p>
        </p:txBody>
      </p:sp>
      <p:sp>
        <p:nvSpPr>
          <p:cNvPr id="16408" name="テキスト ボックス 34"/>
          <p:cNvSpPr txBox="1">
            <a:spLocks noChangeArrowheads="1"/>
          </p:cNvSpPr>
          <p:nvPr/>
        </p:nvSpPr>
        <p:spPr bwMode="auto">
          <a:xfrm>
            <a:off x="539750" y="350838"/>
            <a:ext cx="785812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ja-JP" altLang="en-US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S</a:t>
            </a:r>
            <a:r>
              <a:rPr kumimoji="1" lang="en-US" altLang="ja-JP" sz="4000" b="1" baseline="3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/Z</a:t>
            </a:r>
            <a:r>
              <a:rPr kumimoji="1" lang="en-US" altLang="ja-JP" sz="4000" b="1" baseline="-100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r>
              <a:rPr kumimoji="1" lang="en-US" altLang="ja-JP" sz="4000" b="1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 Orbifold</a:t>
            </a:r>
            <a:endParaRPr kumimoji="1" lang="ja-JP" altLang="en-US" b="1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6409" name="図 35" descr="\begin{document}&#10;\begin{align*}&#10;s_0 &amp;: y \rightarrow -y ,\\&#10;s_1 &amp;: y \rightarrow -y+2\pi R ,\\&#10;t &amp;: y \rightarrow y+2\pi R .&#10;\end{align*}&#10;\end{document}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2413" y="1570038"/>
            <a:ext cx="2835275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0" name="図 29" descr="\begin{document}&#10;\begin{align*}&#10;s_1=ts_0&#10;\end{align*}&#10;\end{document}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5" y="1779588"/>
            <a:ext cx="11255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1" name="図 30" descr="\begin{document}&#10;\begin{align*}&#10;s_0^2=s_1^2=I&#10;\end{align*}&#10;\end{document}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20055" y="2679695"/>
            <a:ext cx="1649413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2" name="図 31" descr="\begin{document}&#10;\begin{align*}&#10;P_0,P_1,U.&#10;\end{align*}&#10;\end{document}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83313" y="4779963"/>
            <a:ext cx="1285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1" name="図 32" descr="\begin{document}&#10;\begin{align*}&#10;[P_0,P_1]=0&#10;\end{align*}&#10;\end{document}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3188" y="5654675"/>
            <a:ext cx="163036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図 35" descr="\begin{document}&#10;\begin{align*}&#10;&amp;U=P_1P_0=P_0P_1=U^{\dag},\\&#10;&amp;P_0^2=P_1^2=U^2=I.&#10;\end{align*}&#10;\end{document}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54500" y="6137275"/>
            <a:ext cx="34798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図 30" descr="\begin{document}&#10;\begin{align*}&#10;M^4 \times S^1/Z_2&#10;\end{align*}&#10;\end{document}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96908" y="1493821"/>
            <a:ext cx="1760400" cy="388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23555" grpId="0" animBg="1"/>
      <p:bldP spid="23557" grpId="0" build="p"/>
      <p:bldP spid="184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1"/>
          <p:cNvSpPr>
            <a:spLocks noChangeArrowheads="1"/>
          </p:cNvSpPr>
          <p:nvPr/>
        </p:nvSpPr>
        <p:spPr bwMode="auto">
          <a:xfrm>
            <a:off x="179388" y="1692275"/>
            <a:ext cx="720725" cy="3060700"/>
          </a:xfrm>
          <a:prstGeom prst="ellipse">
            <a:avLst/>
          </a:prstGeom>
          <a:noFill/>
          <a:ln w="36000">
            <a:solidFill>
              <a:srgbClr val="00DCFF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7013"/>
            <a:ext cx="9070975" cy="838200"/>
          </a:xfrm>
        </p:spPr>
        <p:txBody>
          <a:bodyPr wrap="square" tIns="38800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4000" b="1" cap="none" smtClean="0">
                <a:solidFill>
                  <a:srgbClr val="0066CC"/>
                </a:solidFill>
                <a:latin typeface="HGP創英角ﾎﾟｯﾌﾟ体" pitchFamily="50" charset="-128"/>
                <a:ea typeface="HGP創英角ﾎﾟｯﾌﾟ体" pitchFamily="50" charset="-128"/>
              </a:rPr>
              <a:t>◎</a:t>
            </a:r>
            <a:r>
              <a:rPr lang="en-US" sz="4000" b="1" cap="none" smtClean="0">
                <a:solidFill>
                  <a:srgbClr val="0066CC"/>
                </a:solidFill>
                <a:latin typeface="HGP創英角ﾎﾟｯﾌﾟ体" pitchFamily="50" charset="-128"/>
                <a:ea typeface="HGP創英角ﾎﾟｯﾌﾟ体" pitchFamily="50" charset="-128"/>
              </a:rPr>
              <a:t>質量とモード展開</a:t>
            </a:r>
          </a:p>
        </p:txBody>
      </p:sp>
      <p:sp>
        <p:nvSpPr>
          <p:cNvPr id="20484" name="Rectangle 49"/>
          <p:cNvSpPr>
            <a:spLocks noGrp="1" noChangeArrowheads="1"/>
          </p:cNvSpPr>
          <p:nvPr>
            <p:ph sz="quarter" idx="1"/>
          </p:nvPr>
        </p:nvSpPr>
        <p:spPr>
          <a:xfrm>
            <a:off x="611188" y="6065838"/>
            <a:ext cx="8215312" cy="1233487"/>
          </a:xfrm>
        </p:spPr>
        <p:txBody>
          <a:bodyPr/>
          <a:lstStyle/>
          <a:p>
            <a:pPr eaLnBrk="1" hangingPunct="1">
              <a:buFont typeface="Wingdings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altLang="ja-JP" sz="2800" smtClean="0">
                <a:solidFill>
                  <a:srgbClr val="008000"/>
                </a:solidFill>
                <a:latin typeface="ＭＳ Ｐゴシック" charset="-128"/>
                <a:ea typeface="ＭＳ Ｐゴシック" charset="-128"/>
              </a:rPr>
              <a:t>⇒</a:t>
            </a:r>
            <a:r>
              <a:rPr lang="en-US" sz="2800" smtClean="0">
                <a:solidFill>
                  <a:srgbClr val="008000"/>
                </a:solidFill>
                <a:latin typeface="ＭＳ Ｐゴシック" charset="-128"/>
                <a:ea typeface="ＭＳ Ｐゴシック" charset="-128"/>
              </a:rPr>
              <a:t>標準模型に存在する</a:t>
            </a:r>
            <a:r>
              <a:rPr lang="ja-JP" altLang="en-US" sz="2800" smtClean="0">
                <a:solidFill>
                  <a:srgbClr val="008000"/>
                </a:solidFill>
                <a:latin typeface="ＭＳ Ｐゴシック" charset="-128"/>
                <a:ea typeface="ＭＳ Ｐゴシック" charset="-128"/>
              </a:rPr>
              <a:t>（ゲージ＆物質）</a:t>
            </a:r>
            <a:r>
              <a:rPr lang="en-US" sz="2800" smtClean="0">
                <a:solidFill>
                  <a:srgbClr val="008000"/>
                </a:solidFill>
                <a:latin typeface="ＭＳ Ｐゴシック" charset="-128"/>
                <a:ea typeface="ＭＳ Ｐゴシック" charset="-128"/>
              </a:rPr>
              <a:t>粒子たちは、質量</a:t>
            </a:r>
            <a:r>
              <a:rPr lang="ja-JP" altLang="en-US" sz="2800" smtClean="0">
                <a:solidFill>
                  <a:srgbClr val="008000"/>
                </a:solidFill>
                <a:latin typeface="ＭＳ Ｐゴシック" charset="-128"/>
                <a:ea typeface="ＭＳ Ｐゴシック" charset="-128"/>
              </a:rPr>
              <a:t>が</a:t>
            </a:r>
            <a:r>
              <a:rPr lang="en-US" sz="2800" smtClean="0">
                <a:solidFill>
                  <a:srgbClr val="008000"/>
                </a:solidFill>
                <a:latin typeface="ＭＳ Ｐゴシック" charset="-128"/>
                <a:ea typeface="ＭＳ Ｐゴシック" charset="-128"/>
              </a:rPr>
              <a:t>ゼロ</a:t>
            </a:r>
            <a:r>
              <a:rPr lang="ja-JP" altLang="en-US" sz="2800" smtClean="0">
                <a:solidFill>
                  <a:srgbClr val="008000"/>
                </a:solidFill>
                <a:latin typeface="ＭＳ Ｐゴシック" charset="-128"/>
                <a:ea typeface="ＭＳ Ｐゴシック" charset="-128"/>
              </a:rPr>
              <a:t>となる</a:t>
            </a:r>
            <a:r>
              <a:rPr lang="en-US" sz="2800" smtClean="0">
                <a:solidFill>
                  <a:srgbClr val="008000"/>
                </a:solidFill>
                <a:latin typeface="ＭＳ Ｐゴシック" charset="-128"/>
                <a:ea typeface="ＭＳ Ｐゴシック" charset="-128"/>
              </a:rPr>
              <a:t>ゼロ･モード部分</a:t>
            </a:r>
            <a:r>
              <a:rPr lang="ja-JP" altLang="en-US" sz="2800" smtClean="0">
                <a:solidFill>
                  <a:srgbClr val="008000"/>
                </a:solidFill>
                <a:latin typeface="ＭＳ Ｐゴシック" charset="-128"/>
                <a:ea typeface="ＭＳ Ｐゴシック" charset="-128"/>
              </a:rPr>
              <a:t>のみ</a:t>
            </a:r>
            <a:r>
              <a:rPr lang="en-US" sz="2800" smtClean="0">
                <a:solidFill>
                  <a:srgbClr val="008000"/>
                </a:solidFill>
                <a:latin typeface="ＭＳ Ｐゴシック" charset="-128"/>
                <a:ea typeface="ＭＳ Ｐゴシック" charset="-128"/>
              </a:rPr>
              <a:t>から現れる。</a:t>
            </a:r>
          </a:p>
        </p:txBody>
      </p:sp>
      <p:sp>
        <p:nvSpPr>
          <p:cNvPr id="17413" name="Line 3"/>
          <p:cNvSpPr>
            <a:spLocks noChangeShapeType="1"/>
          </p:cNvSpPr>
          <p:nvPr/>
        </p:nvSpPr>
        <p:spPr bwMode="auto">
          <a:xfrm>
            <a:off x="8496300" y="1836738"/>
            <a:ext cx="1588" cy="1079500"/>
          </a:xfrm>
          <a:prstGeom prst="line">
            <a:avLst/>
          </a:prstGeom>
          <a:noFill/>
          <a:ln w="720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1763713" y="1784350"/>
            <a:ext cx="1260475" cy="539750"/>
          </a:xfrm>
          <a:prstGeom prst="ellipse">
            <a:avLst/>
          </a:prstGeom>
          <a:noFill/>
          <a:ln w="36000">
            <a:solidFill>
              <a:srgbClr val="FF3366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1619250" y="1350963"/>
            <a:ext cx="1525588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2" tIns="60863" rIns="89982" bIns="44991"/>
          <a:lstStyle/>
          <a:p>
            <a:pPr>
              <a:tabLst>
                <a:tab pos="722313" algn="l"/>
                <a:tab pos="1446213" algn="l"/>
              </a:tabLst>
            </a:pPr>
            <a:r>
              <a:rPr lang="en-US" sz="2400" b="1">
                <a:solidFill>
                  <a:srgbClr val="FF3366"/>
                </a:solidFill>
                <a:latin typeface="ＭＳ Ｐゴシック" charset="-128"/>
              </a:rPr>
              <a:t>ゼロ</a:t>
            </a:r>
            <a:r>
              <a:rPr lang="ja-JP" altLang="en-US" sz="2400" b="1">
                <a:solidFill>
                  <a:srgbClr val="FF3366"/>
                </a:solidFill>
                <a:latin typeface="ＭＳ Ｐゴシック" charset="-128"/>
              </a:rPr>
              <a:t>・</a:t>
            </a:r>
            <a:r>
              <a:rPr lang="en-US" sz="2400" b="1">
                <a:solidFill>
                  <a:srgbClr val="FF3366"/>
                </a:solidFill>
                <a:latin typeface="ＭＳ Ｐゴシック" charset="-128"/>
              </a:rPr>
              <a:t>モード</a:t>
            </a:r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6083300" y="3779838"/>
            <a:ext cx="3779838" cy="1587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6083300" y="3527425"/>
            <a:ext cx="3779838" cy="1588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6083300" y="4530725"/>
            <a:ext cx="3779838" cy="1588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6083300" y="4727575"/>
            <a:ext cx="3779838" cy="1588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6083300" y="4281488"/>
            <a:ext cx="3779838" cy="1587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6083300" y="4043363"/>
            <a:ext cx="3779838" cy="1587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>
            <a:off x="6096000" y="4967288"/>
            <a:ext cx="3779838" cy="1587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ashDot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6083300" y="3276600"/>
            <a:ext cx="3779838" cy="1588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24" name="Oval 15"/>
          <p:cNvSpPr>
            <a:spLocks noChangeArrowheads="1"/>
          </p:cNvSpPr>
          <p:nvPr/>
        </p:nvSpPr>
        <p:spPr bwMode="auto">
          <a:xfrm>
            <a:off x="8388350" y="3706813"/>
            <a:ext cx="179388" cy="179387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25" name="Oval 16"/>
          <p:cNvSpPr>
            <a:spLocks noChangeArrowheads="1"/>
          </p:cNvSpPr>
          <p:nvPr/>
        </p:nvSpPr>
        <p:spPr bwMode="auto">
          <a:xfrm>
            <a:off x="8388350" y="4210050"/>
            <a:ext cx="179388" cy="179388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26" name="Oval 17"/>
          <p:cNvSpPr>
            <a:spLocks noChangeArrowheads="1"/>
          </p:cNvSpPr>
          <p:nvPr/>
        </p:nvSpPr>
        <p:spPr bwMode="auto">
          <a:xfrm>
            <a:off x="8388350" y="4656138"/>
            <a:ext cx="179388" cy="179387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27" name="Oval 18"/>
          <p:cNvSpPr>
            <a:spLocks noChangeArrowheads="1"/>
          </p:cNvSpPr>
          <p:nvPr/>
        </p:nvSpPr>
        <p:spPr bwMode="auto">
          <a:xfrm>
            <a:off x="7415213" y="3203575"/>
            <a:ext cx="179387" cy="179388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28" name="Oval 19"/>
          <p:cNvSpPr>
            <a:spLocks noChangeArrowheads="1"/>
          </p:cNvSpPr>
          <p:nvPr/>
        </p:nvSpPr>
        <p:spPr bwMode="auto">
          <a:xfrm>
            <a:off x="7415213" y="3706813"/>
            <a:ext cx="179387" cy="179387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29" name="Oval 20"/>
          <p:cNvSpPr>
            <a:spLocks noChangeArrowheads="1"/>
          </p:cNvSpPr>
          <p:nvPr/>
        </p:nvSpPr>
        <p:spPr bwMode="auto">
          <a:xfrm>
            <a:off x="7415213" y="4210050"/>
            <a:ext cx="179387" cy="179388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30" name="Oval 21"/>
          <p:cNvSpPr>
            <a:spLocks noChangeArrowheads="1"/>
          </p:cNvSpPr>
          <p:nvPr/>
        </p:nvSpPr>
        <p:spPr bwMode="auto">
          <a:xfrm>
            <a:off x="6335713" y="3419475"/>
            <a:ext cx="179387" cy="179388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31" name="Oval 22"/>
          <p:cNvSpPr>
            <a:spLocks noChangeArrowheads="1"/>
          </p:cNvSpPr>
          <p:nvPr/>
        </p:nvSpPr>
        <p:spPr bwMode="auto">
          <a:xfrm>
            <a:off x="6335713" y="3922713"/>
            <a:ext cx="179387" cy="179387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32" name="Oval 23"/>
          <p:cNvSpPr>
            <a:spLocks noChangeArrowheads="1"/>
          </p:cNvSpPr>
          <p:nvPr/>
        </p:nvSpPr>
        <p:spPr bwMode="auto">
          <a:xfrm>
            <a:off x="6335713" y="4422775"/>
            <a:ext cx="179387" cy="179388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33" name="Oval 24"/>
          <p:cNvSpPr>
            <a:spLocks noChangeArrowheads="1"/>
          </p:cNvSpPr>
          <p:nvPr/>
        </p:nvSpPr>
        <p:spPr bwMode="auto">
          <a:xfrm>
            <a:off x="9288463" y="4457700"/>
            <a:ext cx="179387" cy="179388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34" name="Oval 25"/>
          <p:cNvSpPr>
            <a:spLocks noChangeArrowheads="1"/>
          </p:cNvSpPr>
          <p:nvPr/>
        </p:nvSpPr>
        <p:spPr bwMode="auto">
          <a:xfrm>
            <a:off x="7415213" y="4656138"/>
            <a:ext cx="179387" cy="179387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35" name="Oval 26"/>
          <p:cNvSpPr>
            <a:spLocks noChangeArrowheads="1"/>
          </p:cNvSpPr>
          <p:nvPr/>
        </p:nvSpPr>
        <p:spPr bwMode="auto">
          <a:xfrm>
            <a:off x="6335713" y="4859338"/>
            <a:ext cx="179387" cy="179387"/>
          </a:xfrm>
          <a:prstGeom prst="ellipse">
            <a:avLst/>
          </a:prstGeom>
          <a:solidFill>
            <a:srgbClr val="0066CC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36" name="Oval 27"/>
          <p:cNvSpPr>
            <a:spLocks noChangeArrowheads="1"/>
          </p:cNvSpPr>
          <p:nvPr/>
        </p:nvSpPr>
        <p:spPr bwMode="auto">
          <a:xfrm>
            <a:off x="9288463" y="3455988"/>
            <a:ext cx="179387" cy="179387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37" name="Oval 28"/>
          <p:cNvSpPr>
            <a:spLocks noChangeArrowheads="1"/>
          </p:cNvSpPr>
          <p:nvPr/>
        </p:nvSpPr>
        <p:spPr bwMode="auto">
          <a:xfrm>
            <a:off x="9288463" y="3959225"/>
            <a:ext cx="179387" cy="179388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38" name="Oval 29"/>
          <p:cNvSpPr>
            <a:spLocks noChangeArrowheads="1"/>
          </p:cNvSpPr>
          <p:nvPr/>
        </p:nvSpPr>
        <p:spPr bwMode="auto">
          <a:xfrm>
            <a:off x="8388350" y="3203575"/>
            <a:ext cx="179388" cy="179388"/>
          </a:xfrm>
          <a:prstGeom prst="ellipse">
            <a:avLst/>
          </a:prstGeom>
          <a:solidFill>
            <a:srgbClr val="FF6633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39" name="Line 30"/>
          <p:cNvSpPr>
            <a:spLocks noChangeShapeType="1"/>
          </p:cNvSpPr>
          <p:nvPr/>
        </p:nvSpPr>
        <p:spPr bwMode="auto">
          <a:xfrm>
            <a:off x="6443663" y="1836738"/>
            <a:ext cx="1587" cy="1079500"/>
          </a:xfrm>
          <a:prstGeom prst="line">
            <a:avLst/>
          </a:prstGeom>
          <a:noFill/>
          <a:ln w="720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40" name="Line 31"/>
          <p:cNvSpPr>
            <a:spLocks noChangeShapeType="1"/>
          </p:cNvSpPr>
          <p:nvPr/>
        </p:nvSpPr>
        <p:spPr bwMode="auto">
          <a:xfrm>
            <a:off x="7524750" y="1836738"/>
            <a:ext cx="1588" cy="1079500"/>
          </a:xfrm>
          <a:prstGeom prst="line">
            <a:avLst/>
          </a:prstGeom>
          <a:noFill/>
          <a:ln w="720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41" name="Line 32"/>
          <p:cNvSpPr>
            <a:spLocks noChangeShapeType="1"/>
          </p:cNvSpPr>
          <p:nvPr/>
        </p:nvSpPr>
        <p:spPr bwMode="auto">
          <a:xfrm>
            <a:off x="9359900" y="1836738"/>
            <a:ext cx="1588" cy="1079500"/>
          </a:xfrm>
          <a:prstGeom prst="line">
            <a:avLst/>
          </a:prstGeom>
          <a:noFill/>
          <a:ln w="720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20514" name="Text Box 33"/>
          <p:cNvSpPr txBox="1">
            <a:spLocks noChangeArrowheads="1"/>
          </p:cNvSpPr>
          <p:nvPr/>
        </p:nvSpPr>
        <p:spPr bwMode="auto">
          <a:xfrm>
            <a:off x="5003800" y="5508625"/>
            <a:ext cx="1352550" cy="39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2" tIns="60863" rIns="89982" bIns="44991"/>
          <a:lstStyle/>
          <a:p>
            <a:pPr>
              <a:tabLst>
                <a:tab pos="722313" algn="l"/>
              </a:tabLst>
            </a:pPr>
            <a:r>
              <a:rPr lang="en-US" sz="2400" b="1">
                <a:solidFill>
                  <a:srgbClr val="0066CC"/>
                </a:solidFill>
                <a:latin typeface="ＭＳ Ｐゴシック" charset="-128"/>
              </a:rPr>
              <a:t>質量ゼロ</a:t>
            </a:r>
          </a:p>
        </p:txBody>
      </p:sp>
      <p:sp>
        <p:nvSpPr>
          <p:cNvPr id="20515" name="Line 34"/>
          <p:cNvSpPr>
            <a:spLocks noChangeShapeType="1"/>
          </p:cNvSpPr>
          <p:nvPr/>
        </p:nvSpPr>
        <p:spPr bwMode="auto">
          <a:xfrm flipV="1">
            <a:off x="5759450" y="5038725"/>
            <a:ext cx="539750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sp>
        <p:nvSpPr>
          <p:cNvPr id="17444" name="Text Box 35"/>
          <p:cNvSpPr txBox="1">
            <a:spLocks noChangeArrowheads="1"/>
          </p:cNvSpPr>
          <p:nvPr/>
        </p:nvSpPr>
        <p:spPr bwMode="auto">
          <a:xfrm>
            <a:off x="5364163" y="2771775"/>
            <a:ext cx="890587" cy="468313"/>
          </a:xfrm>
          <a:prstGeom prst="rect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lIns="89982" tIns="66155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400" b="1">
                <a:solidFill>
                  <a:srgbClr val="00B050"/>
                </a:solidFill>
                <a:latin typeface="ＭＳ Ｐゴシック" charset="-128"/>
              </a:rPr>
              <a:t>Mass</a:t>
            </a:r>
          </a:p>
        </p:txBody>
      </p:sp>
      <p:sp>
        <p:nvSpPr>
          <p:cNvPr id="17445" name="AutoShape 37"/>
          <p:cNvSpPr>
            <a:spLocks noChangeArrowheads="1"/>
          </p:cNvSpPr>
          <p:nvPr/>
        </p:nvSpPr>
        <p:spPr bwMode="auto">
          <a:xfrm>
            <a:off x="6264275" y="744538"/>
            <a:ext cx="3419475" cy="792162"/>
          </a:xfrm>
          <a:prstGeom prst="roundRect">
            <a:avLst>
              <a:gd name="adj" fmla="val 199"/>
            </a:avLst>
          </a:prstGeom>
          <a:solidFill>
            <a:srgbClr val="FF3366"/>
          </a:solidFill>
          <a:ln w="9525">
            <a:noFill/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endParaRPr lang="ja-JP" altLang="en-US"/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6264275" y="708025"/>
            <a:ext cx="3455988" cy="90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2" tIns="69680" rIns="89982" bIns="44991"/>
          <a:lstStyle/>
          <a:p>
            <a:pPr algn="ctr">
              <a:tabLst>
                <a:tab pos="722313" algn="l"/>
                <a:tab pos="1446213" algn="l"/>
                <a:tab pos="2170113" algn="l"/>
                <a:tab pos="2894013" algn="l"/>
              </a:tabLst>
            </a:pPr>
            <a:r>
              <a:rPr lang="en-US" sz="2400">
                <a:solidFill>
                  <a:srgbClr val="000000"/>
                </a:solidFill>
                <a:latin typeface="ＭＳ Ｐゴシック" charset="-128"/>
              </a:rPr>
              <a:t>余剰次元半径：</a:t>
            </a:r>
            <a:r>
              <a:rPr lang="en-US" altLang="ja-JP" sz="2400">
                <a:solidFill>
                  <a:srgbClr val="000000"/>
                </a:solidFill>
                <a:latin typeface="ＭＳ Ｐゴシック" charset="-128"/>
              </a:rPr>
              <a:t>R→</a:t>
            </a:r>
            <a:r>
              <a:rPr lang="en-US" sz="2400">
                <a:solidFill>
                  <a:srgbClr val="000000"/>
                </a:solidFill>
                <a:latin typeface="ＭＳ Ｐゴシック" charset="-128"/>
              </a:rPr>
              <a:t>小</a:t>
            </a:r>
          </a:p>
          <a:p>
            <a:pPr algn="ctr">
              <a:tabLst>
                <a:tab pos="722313" algn="l"/>
                <a:tab pos="1446213" algn="l"/>
                <a:tab pos="2170113" algn="l"/>
                <a:tab pos="2894013" algn="l"/>
              </a:tabLst>
            </a:pPr>
            <a:r>
              <a:rPr lang="en-US" sz="2400">
                <a:solidFill>
                  <a:srgbClr val="000000"/>
                </a:solidFill>
                <a:latin typeface="ＭＳ Ｐゴシック" charset="-128"/>
              </a:rPr>
              <a:t>質量→大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5426075" y="3279775"/>
            <a:ext cx="757238" cy="430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6155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400" b="1">
                <a:solidFill>
                  <a:srgbClr val="00B050"/>
                </a:solidFill>
                <a:latin typeface="ＭＳ Ｐゴシック" charset="-128"/>
              </a:rPr>
              <a:t>3/R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35600" y="3779838"/>
            <a:ext cx="747713" cy="430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6155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400" b="1">
                <a:solidFill>
                  <a:srgbClr val="00B050"/>
                </a:solidFill>
                <a:latin typeface="ＭＳ Ｐゴシック" charset="-128"/>
              </a:rPr>
              <a:t>2/R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5435600" y="4279900"/>
            <a:ext cx="900113" cy="430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6155" rIns="89982" bIns="44991"/>
          <a:lstStyle/>
          <a:p>
            <a:pPr>
              <a:tabLst>
                <a:tab pos="722313" algn="l"/>
              </a:tabLst>
            </a:pPr>
            <a:r>
              <a:rPr lang="en-US" altLang="ja-JP" sz="2400" b="1">
                <a:solidFill>
                  <a:srgbClr val="00B050"/>
                </a:solidFill>
                <a:latin typeface="ＭＳ Ｐゴシック" charset="-128"/>
              </a:rPr>
              <a:t>1/R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5616575" y="4751388"/>
            <a:ext cx="360363" cy="430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6155" rIns="89982" bIns="44991"/>
          <a:lstStyle/>
          <a:p>
            <a:r>
              <a:rPr lang="en-US" altLang="ja-JP" sz="2400" b="1">
                <a:solidFill>
                  <a:srgbClr val="00B050"/>
                </a:solidFill>
                <a:latin typeface="ＭＳ Ｐゴシック" charset="-128"/>
              </a:rPr>
              <a:t>0</a:t>
            </a:r>
          </a:p>
        </p:txBody>
      </p:sp>
      <p:sp>
        <p:nvSpPr>
          <p:cNvPr id="20523" name="Text Box 47"/>
          <p:cNvSpPr txBox="1">
            <a:spLocks noChangeArrowheads="1"/>
          </p:cNvSpPr>
          <p:nvPr/>
        </p:nvSpPr>
        <p:spPr bwMode="auto">
          <a:xfrm>
            <a:off x="1439863" y="5111750"/>
            <a:ext cx="2519362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66155" rIns="89982" bIns="44991"/>
          <a:lstStyle/>
          <a:p>
            <a:pPr>
              <a:tabLst>
                <a:tab pos="722313" algn="l"/>
                <a:tab pos="1446213" algn="l"/>
                <a:tab pos="2170113" algn="l"/>
              </a:tabLst>
            </a:pPr>
            <a:r>
              <a:rPr lang="en-US" altLang="ja-JP" sz="2400" b="1">
                <a:solidFill>
                  <a:srgbClr val="FF0000"/>
                </a:solidFill>
                <a:latin typeface="ＭＳ Ｐゴシック" charset="-128"/>
              </a:rPr>
              <a:t>Z</a:t>
            </a:r>
            <a:r>
              <a:rPr lang="en-US" altLang="ja-JP" sz="2400" b="1" baseline="-1000">
                <a:solidFill>
                  <a:srgbClr val="FF0000"/>
                </a:solidFill>
                <a:latin typeface="ＭＳ Ｐゴシック" charset="-128"/>
              </a:rPr>
              <a:t>2</a:t>
            </a:r>
            <a:r>
              <a:rPr lang="en-US" sz="2400" b="1">
                <a:solidFill>
                  <a:srgbClr val="FF0000"/>
                </a:solidFill>
                <a:latin typeface="ＭＳ Ｐゴシック" charset="-128"/>
              </a:rPr>
              <a:t>パリティー</a:t>
            </a:r>
          </a:p>
        </p:txBody>
      </p:sp>
      <p:sp>
        <p:nvSpPr>
          <p:cNvPr id="20524" name="Line 48"/>
          <p:cNvSpPr>
            <a:spLocks noChangeShapeType="1"/>
          </p:cNvSpPr>
          <p:nvPr/>
        </p:nvSpPr>
        <p:spPr bwMode="auto">
          <a:xfrm flipH="1" flipV="1">
            <a:off x="717550" y="4751388"/>
            <a:ext cx="723900" cy="542925"/>
          </a:xfrm>
          <a:prstGeom prst="line">
            <a:avLst/>
          </a:prstGeom>
          <a:noFill/>
          <a:ln w="360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lIns="91420" tIns="45711" rIns="91420" bIns="45711"/>
          <a:lstStyle/>
          <a:p>
            <a:endParaRPr lang="ja-JP" altLang="en-US"/>
          </a:p>
        </p:txBody>
      </p:sp>
      <p:pic>
        <p:nvPicPr>
          <p:cNvPr id="17453" name="図 52" descr="\begin{document}&#10;\begin{align*}&#10;\phi^{(++;+)}(x,y)&amp;={1\over \sqrt{\pi R}}\phi_0(x)+\sqrt{2\over \pi R}\sum_{n=1}^{\infty}\phi_n(x)\cos{ny\over R},\\&#10;\phi^{(--;+)}(x,y)&amp;=\sqrt{2\over \pi R}\sum_{n=1}^{\infty}\phi_n(x)\sin{ny\over R},\\&#10;\phi^{(+-;-)}(x,y)&amp;=\sqrt{2\over \pi R}\sum_{n=1}^{\infty}\phi_n(x)\cos{(n-1/2)y\over R},\\&#10;\phi^{(-+;-)}(x,y)&amp;=\sqrt{2\over \pi R}\sum_{n=1}^{\infty}\phi_n(x)\sin{(n-1/2)y\over R}.&#10;\end{align*}&#10;\end{document}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25" y="1636713"/>
            <a:ext cx="5643563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4" name="図 53" descr="\begin{document}&#10;\begin{align*}&#10;\phi^{(++;+)}&#10;\end{align*}&#10;\end{document}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3313" y="5137150"/>
            <a:ext cx="714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5" name="図 58" descr="\begin{document}&#10;\begin{align*}&#10;\phi^{(+-;-)}&#10;\end{align*}&#10;\end{document}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55000" y="5137150"/>
            <a:ext cx="714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6" name="図 59" descr="\begin{document}&#10;\begin{align*}&#10;\phi^{(-+;-)}&#10;\end{align*}&#10;\end{document}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54875" y="5137150"/>
            <a:ext cx="714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7" name="図 60" descr="\begin{document}&#10;\begin{align*}&#10;\phi^{(--;+)}&#10;\end{align*}&#10;\end{document}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12250" y="5137150"/>
            <a:ext cx="714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4" grpId="0" build="p"/>
      <p:bldP spid="20486" grpId="0" animBg="1"/>
      <p:bldP spid="20487" grpId="0"/>
      <p:bldP spid="20514" grpId="0"/>
      <p:bldP spid="20515" grpId="0" animBg="1"/>
      <p:bldP spid="20523" grpId="0"/>
      <p:bldP spid="205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3|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2|1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5|6.8|1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5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4|3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7|5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2|18.2|6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5932</TotalTime>
  <Words>813</Words>
  <Application>Microsoft Office PowerPoint</Application>
  <PresentationFormat>ユーザー設定</PresentationFormat>
  <Paragraphs>212</Paragraphs>
  <Slides>28</Slides>
  <Notes>28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スパイス</vt:lpstr>
      <vt:lpstr>Orbifold Family Unification in  SO(2N) Gauge Theory</vt:lpstr>
      <vt:lpstr>内容</vt:lpstr>
      <vt:lpstr>1. はじめに</vt:lpstr>
      <vt:lpstr>◎概要</vt:lpstr>
      <vt:lpstr>◎物質場の統一</vt:lpstr>
      <vt:lpstr>◎世代を統一するには?</vt:lpstr>
      <vt:lpstr>スライド 7</vt:lpstr>
      <vt:lpstr>スライド 8</vt:lpstr>
      <vt:lpstr>◎質量とモード展開</vt:lpstr>
      <vt:lpstr>◎ゲージ対称性を破る</vt:lpstr>
      <vt:lpstr>◎SO(2N)ゲージ群の場合（その１）</vt:lpstr>
      <vt:lpstr>◎SO(2N)ゲージ群の場合（その２）</vt:lpstr>
      <vt:lpstr>◎物質場（その１）</vt:lpstr>
      <vt:lpstr>◎物質場（その２）</vt:lpstr>
      <vt:lpstr>スライド 15</vt:lpstr>
      <vt:lpstr>スライド 16</vt:lpstr>
      <vt:lpstr>◎具体例</vt:lpstr>
      <vt:lpstr>◎世代数の一般公式(Type-I)</vt:lpstr>
      <vt:lpstr>◎世代数の一般公式(Type-II：その１)</vt:lpstr>
      <vt:lpstr>◎世代数の一般公式(Type-II：その２)</vt:lpstr>
      <vt:lpstr>5. まとめ</vt:lpstr>
      <vt:lpstr>◎まとめ</vt:lpstr>
      <vt:lpstr>スライド 23</vt:lpstr>
      <vt:lpstr>スライド 24</vt:lpstr>
      <vt:lpstr>スライド 25</vt:lpstr>
      <vt:lpstr>スライド 26</vt:lpstr>
      <vt:lpstr>スライド 27</vt:lpstr>
      <vt:lpstr>スライド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Orbifold Family Unification based on SO(2N)</dc:title>
  <dc:creator>takashi miura</dc:creator>
  <cp:lastModifiedBy>miura</cp:lastModifiedBy>
  <cp:revision>405</cp:revision>
  <cp:lastPrinted>1601-01-01T00:00:00Z</cp:lastPrinted>
  <dcterms:created xsi:type="dcterms:W3CDTF">2009-08-19T16:44:52Z</dcterms:created>
  <dcterms:modified xsi:type="dcterms:W3CDTF">2010-01-20T02:24:48Z</dcterms:modified>
</cp:coreProperties>
</file>