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68" r:id="rId4"/>
    <p:sldId id="339" r:id="rId5"/>
    <p:sldId id="269" r:id="rId6"/>
    <p:sldId id="311" r:id="rId7"/>
    <p:sldId id="312" r:id="rId8"/>
    <p:sldId id="335" r:id="rId9"/>
    <p:sldId id="270" r:id="rId10"/>
    <p:sldId id="258" r:id="rId11"/>
    <p:sldId id="295" r:id="rId12"/>
    <p:sldId id="308" r:id="rId13"/>
    <p:sldId id="271" r:id="rId14"/>
    <p:sldId id="276" r:id="rId15"/>
    <p:sldId id="307" r:id="rId16"/>
    <p:sldId id="321" r:id="rId17"/>
    <p:sldId id="322" r:id="rId18"/>
    <p:sldId id="325" r:id="rId19"/>
    <p:sldId id="346" r:id="rId20"/>
    <p:sldId id="347" r:id="rId21"/>
    <p:sldId id="327" r:id="rId22"/>
    <p:sldId id="348" r:id="rId23"/>
    <p:sldId id="350" r:id="rId24"/>
    <p:sldId id="349" r:id="rId25"/>
    <p:sldId id="29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33" r:id="rId35"/>
    <p:sldId id="340" r:id="rId36"/>
    <p:sldId id="341" r:id="rId37"/>
    <p:sldId id="342" r:id="rId38"/>
    <p:sldId id="343" r:id="rId39"/>
    <p:sldId id="344" r:id="rId40"/>
    <p:sldId id="345" r:id="rId41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3651" autoAdjust="0"/>
  </p:normalViewPr>
  <p:slideViewPr>
    <p:cSldViewPr>
      <p:cViewPr varScale="1">
        <p:scale>
          <a:sx n="69" d="100"/>
          <a:sy n="69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8.wmf"/><Relationship Id="rId7" Type="http://schemas.openxmlformats.org/officeDocument/2006/relationships/image" Target="../media/image91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.wmf"/><Relationship Id="rId5" Type="http://schemas.openxmlformats.org/officeDocument/2006/relationships/image" Target="../media/image90.wmf"/><Relationship Id="rId10" Type="http://schemas.openxmlformats.org/officeDocument/2006/relationships/image" Target="../media/image94.wmf"/><Relationship Id="rId4" Type="http://schemas.openxmlformats.org/officeDocument/2006/relationships/image" Target="../media/image89.wmf"/><Relationship Id="rId9" Type="http://schemas.openxmlformats.org/officeDocument/2006/relationships/image" Target="../media/image9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8.wmf"/><Relationship Id="rId7" Type="http://schemas.openxmlformats.org/officeDocument/2006/relationships/image" Target="../media/image91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.wmf"/><Relationship Id="rId5" Type="http://schemas.openxmlformats.org/officeDocument/2006/relationships/image" Target="../media/image90.wmf"/><Relationship Id="rId10" Type="http://schemas.openxmlformats.org/officeDocument/2006/relationships/image" Target="../media/image94.wmf"/><Relationship Id="rId4" Type="http://schemas.openxmlformats.org/officeDocument/2006/relationships/image" Target="../media/image89.wmf"/><Relationship Id="rId9" Type="http://schemas.openxmlformats.org/officeDocument/2006/relationships/image" Target="../media/image9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2" Type="http://schemas.openxmlformats.org/officeDocument/2006/relationships/image" Target="../media/image109.wmf"/><Relationship Id="rId1" Type="http://schemas.openxmlformats.org/officeDocument/2006/relationships/image" Target="../media/image14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22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85.wmf"/><Relationship Id="rId1" Type="http://schemas.openxmlformats.org/officeDocument/2006/relationships/image" Target="../media/image4.wmf"/><Relationship Id="rId6" Type="http://schemas.openxmlformats.org/officeDocument/2006/relationships/image" Target="../media/image84.wmf"/><Relationship Id="rId5" Type="http://schemas.openxmlformats.org/officeDocument/2006/relationships/image" Target="../media/image127.wmf"/><Relationship Id="rId4" Type="http://schemas.openxmlformats.org/officeDocument/2006/relationships/image" Target="../media/image8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31.wmf"/><Relationship Id="rId7" Type="http://schemas.openxmlformats.org/officeDocument/2006/relationships/image" Target="../media/image134.wmf"/><Relationship Id="rId2" Type="http://schemas.openxmlformats.org/officeDocument/2006/relationships/image" Target="../media/image25.wmf"/><Relationship Id="rId1" Type="http://schemas.openxmlformats.org/officeDocument/2006/relationships/image" Target="../media/image130.wmf"/><Relationship Id="rId6" Type="http://schemas.openxmlformats.org/officeDocument/2006/relationships/image" Target="../media/image29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Relationship Id="rId9" Type="http://schemas.openxmlformats.org/officeDocument/2006/relationships/image" Target="../media/image12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39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7" Type="http://schemas.openxmlformats.org/officeDocument/2006/relationships/image" Target="../media/image70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6" Type="http://schemas.openxmlformats.org/officeDocument/2006/relationships/image" Target="../media/image69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wmf"/><Relationship Id="rId2" Type="http://schemas.openxmlformats.org/officeDocument/2006/relationships/image" Target="../media/image150.wmf"/><Relationship Id="rId1" Type="http://schemas.openxmlformats.org/officeDocument/2006/relationships/image" Target="../media/image149.wmf"/><Relationship Id="rId5" Type="http://schemas.openxmlformats.org/officeDocument/2006/relationships/image" Target="../media/image153.wmf"/><Relationship Id="rId4" Type="http://schemas.openxmlformats.org/officeDocument/2006/relationships/image" Target="../media/image15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4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8.wmf"/><Relationship Id="rId10" Type="http://schemas.openxmlformats.org/officeDocument/2006/relationships/image" Target="../media/image22.wmf"/><Relationship Id="rId4" Type="http://schemas.openxmlformats.org/officeDocument/2006/relationships/image" Target="../media/image15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43.wmf"/><Relationship Id="rId18" Type="http://schemas.openxmlformats.org/officeDocument/2006/relationships/image" Target="../media/image48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2.wmf"/><Relationship Id="rId17" Type="http://schemas.openxmlformats.org/officeDocument/2006/relationships/image" Target="../media/image47.wmf"/><Relationship Id="rId2" Type="http://schemas.openxmlformats.org/officeDocument/2006/relationships/image" Target="../media/image34.wmf"/><Relationship Id="rId16" Type="http://schemas.openxmlformats.org/officeDocument/2006/relationships/image" Target="../media/image46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1.wmf"/><Relationship Id="rId5" Type="http://schemas.openxmlformats.org/officeDocument/2006/relationships/image" Target="../media/image37.wmf"/><Relationship Id="rId15" Type="http://schemas.openxmlformats.org/officeDocument/2006/relationships/image" Target="../media/image45.wmf"/><Relationship Id="rId10" Type="http://schemas.openxmlformats.org/officeDocument/2006/relationships/image" Target="../media/image40.wmf"/><Relationship Id="rId4" Type="http://schemas.openxmlformats.org/officeDocument/2006/relationships/image" Target="../media/image36.wmf"/><Relationship Id="rId9" Type="http://schemas.openxmlformats.org/officeDocument/2006/relationships/image" Target="../media/image15.wmf"/><Relationship Id="rId14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2C6A0F84-E5F9-42A7-B0D4-7B1E00E564CD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63854963-E30F-4FE7-AC8B-F548BFA6F9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47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D6BE72DD-D19E-4F08-9458-6B02B8336C0C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4301"/>
            <a:ext cx="2918831" cy="49347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81713C0-32C3-43B9-B178-EF7530EA50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713C0-32C3-43B9-B178-EF7530EA506F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713C0-32C3-43B9-B178-EF7530EA506F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713C0-32C3-43B9-B178-EF7530EA506F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713C0-32C3-43B9-B178-EF7530EA506F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9ED868-C33D-4EE9-BFD4-F97652A077F3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0F247-2F23-406E-A2F7-AA4BAA4E1A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oleObject" Target="../embeddings/oleObject46.bin"/><Relationship Id="rId18" Type="http://schemas.openxmlformats.org/officeDocument/2006/relationships/oleObject" Target="../embeddings/oleObject5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8.bin"/><Relationship Id="rId10" Type="http://schemas.openxmlformats.org/officeDocument/2006/relationships/oleObject" Target="../embeddings/oleObject43.bin"/><Relationship Id="rId19" Type="http://schemas.openxmlformats.org/officeDocument/2006/relationships/oleObject" Target="../embeddings/oleObject52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Relationship Id="rId14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74.bin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image" Target="../media/image77.png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image" Target="../media/image77.png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2.bin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image" Target="../media/image77.png"/><Relationship Id="rId7" Type="http://schemas.openxmlformats.org/officeDocument/2006/relationships/oleObject" Target="../embeddings/oleObject102.bin"/><Relationship Id="rId12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1.bin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0.bin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3.bin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5.bin"/><Relationship Id="rId12" Type="http://schemas.openxmlformats.org/officeDocument/2006/relationships/oleObject" Target="../embeddings/oleObject1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4.bin"/><Relationship Id="rId11" Type="http://schemas.openxmlformats.org/officeDocument/2006/relationships/oleObject" Target="../embeddings/oleObject129.bin"/><Relationship Id="rId5" Type="http://schemas.openxmlformats.org/officeDocument/2006/relationships/oleObject" Target="../embeddings/oleObject123.bin"/><Relationship Id="rId10" Type="http://schemas.openxmlformats.org/officeDocument/2006/relationships/oleObject" Target="../embeddings/oleObject128.bin"/><Relationship Id="rId4" Type="http://schemas.openxmlformats.org/officeDocument/2006/relationships/oleObject" Target="../embeddings/oleObject122.bin"/><Relationship Id="rId9" Type="http://schemas.openxmlformats.org/officeDocument/2006/relationships/oleObject" Target="../embeddings/oleObject12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56.bin"/><Relationship Id="rId5" Type="http://schemas.openxmlformats.org/officeDocument/2006/relationships/oleObject" Target="../embeddings/oleObject155.bin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9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6.bin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64.bin"/><Relationship Id="rId5" Type="http://schemas.openxmlformats.org/officeDocument/2006/relationships/oleObject" Target="../embeddings/oleObject163.bin"/><Relationship Id="rId4" Type="http://schemas.openxmlformats.org/officeDocument/2006/relationships/oleObject" Target="../embeddings/oleObject162.bin"/><Relationship Id="rId9" Type="http://schemas.openxmlformats.org/officeDocument/2006/relationships/oleObject" Target="../embeddings/oleObject16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4" Type="http://schemas.openxmlformats.org/officeDocument/2006/relationships/oleObject" Target="../embeddings/oleObject169.bin"/><Relationship Id="rId9" Type="http://schemas.openxmlformats.org/officeDocument/2006/relationships/oleObject" Target="../embeddings/oleObject17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17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77.bin"/><Relationship Id="rId4" Type="http://schemas.openxmlformats.org/officeDocument/2006/relationships/oleObject" Target="../embeddings/oleObject176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81.bin"/><Relationship Id="rId12" Type="http://schemas.openxmlformats.org/officeDocument/2006/relationships/oleObject" Target="../embeddings/oleObject1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80.bin"/><Relationship Id="rId11" Type="http://schemas.openxmlformats.org/officeDocument/2006/relationships/oleObject" Target="../embeddings/oleObject185.bin"/><Relationship Id="rId5" Type="http://schemas.openxmlformats.org/officeDocument/2006/relationships/oleObject" Target="../embeddings/oleObject179.bin"/><Relationship Id="rId10" Type="http://schemas.openxmlformats.org/officeDocument/2006/relationships/oleObject" Target="../embeddings/oleObject184.bin"/><Relationship Id="rId4" Type="http://schemas.openxmlformats.org/officeDocument/2006/relationships/oleObject" Target="../embeddings/oleObject178.bin"/><Relationship Id="rId9" Type="http://schemas.openxmlformats.org/officeDocument/2006/relationships/oleObject" Target="../embeddings/oleObject183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90.bin"/><Relationship Id="rId12" Type="http://schemas.openxmlformats.org/officeDocument/2006/relationships/image" Target="../media/image14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89.bin"/><Relationship Id="rId11" Type="http://schemas.openxmlformats.org/officeDocument/2006/relationships/image" Target="../media/image141.png"/><Relationship Id="rId5" Type="http://schemas.openxmlformats.org/officeDocument/2006/relationships/oleObject" Target="../embeddings/oleObject188.bin"/><Relationship Id="rId10" Type="http://schemas.openxmlformats.org/officeDocument/2006/relationships/image" Target="../media/image140.png"/><Relationship Id="rId4" Type="http://schemas.openxmlformats.org/officeDocument/2006/relationships/oleObject" Target="../embeddings/oleObject187.bin"/><Relationship Id="rId9" Type="http://schemas.openxmlformats.org/officeDocument/2006/relationships/oleObject" Target="../embeddings/oleObject192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7.bin"/><Relationship Id="rId3" Type="http://schemas.openxmlformats.org/officeDocument/2006/relationships/image" Target="../media/image147.png"/><Relationship Id="rId7" Type="http://schemas.openxmlformats.org/officeDocument/2006/relationships/oleObject" Target="../embeddings/oleObject1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95.bin"/><Relationship Id="rId11" Type="http://schemas.openxmlformats.org/officeDocument/2006/relationships/oleObject" Target="../embeddings/oleObject199.bin"/><Relationship Id="rId5" Type="http://schemas.openxmlformats.org/officeDocument/2006/relationships/oleObject" Target="../embeddings/oleObject194.bin"/><Relationship Id="rId10" Type="http://schemas.openxmlformats.org/officeDocument/2006/relationships/oleObject" Target="../embeddings/oleObject198.bin"/><Relationship Id="rId4" Type="http://schemas.openxmlformats.org/officeDocument/2006/relationships/oleObject" Target="../embeddings/oleObject193.bin"/><Relationship Id="rId9" Type="http://schemas.openxmlformats.org/officeDocument/2006/relationships/image" Target="../media/image14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03.bin"/><Relationship Id="rId5" Type="http://schemas.openxmlformats.org/officeDocument/2006/relationships/oleObject" Target="../embeddings/oleObject202.bin"/><Relationship Id="rId4" Type="http://schemas.openxmlformats.org/officeDocument/2006/relationships/oleObject" Target="../embeddings/oleObject201.bin"/><Relationship Id="rId9" Type="http://schemas.openxmlformats.org/officeDocument/2006/relationships/image" Target="../media/image15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32" cy="1398587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4">
                    <a:lumMod val="75000"/>
                  </a:schemeClr>
                </a:solidFill>
              </a:rPr>
              <a:t>球面オービフォールドを用いた６次元</a:t>
            </a:r>
            <a:r>
              <a:rPr lang="en-US" altLang="ja-JP" sz="3600" b="1" dirty="0" smtClean="0">
                <a:solidFill>
                  <a:schemeClr val="accent4">
                    <a:lumMod val="75000"/>
                  </a:schemeClr>
                </a:solidFill>
              </a:rPr>
              <a:t>UED</a:t>
            </a:r>
            <a:r>
              <a:rPr lang="ja-JP" altLang="en-US" sz="3600" b="1" dirty="0" smtClean="0">
                <a:solidFill>
                  <a:schemeClr val="accent4">
                    <a:lumMod val="75000"/>
                  </a:schemeClr>
                </a:solidFill>
              </a:rPr>
              <a:t>模型における</a:t>
            </a:r>
            <a:r>
              <a:rPr lang="en-US" altLang="ja-JP" sz="3600" b="1" dirty="0" smtClean="0">
                <a:solidFill>
                  <a:schemeClr val="accent4">
                    <a:lumMod val="75000"/>
                  </a:schemeClr>
                </a:solidFill>
              </a:rPr>
              <a:t>KK</a:t>
            </a:r>
            <a:r>
              <a:rPr lang="ja-JP" altLang="en-US" sz="3600" b="1" dirty="0" smtClean="0">
                <a:solidFill>
                  <a:schemeClr val="accent4">
                    <a:lumMod val="75000"/>
                  </a:schemeClr>
                </a:solidFill>
              </a:rPr>
              <a:t>質量への量子補正</a:t>
            </a:r>
            <a:r>
              <a:rPr lang="ja-JP" altLang="en-US" sz="3600" dirty="0" smtClean="0">
                <a:solidFill>
                  <a:schemeClr val="accent4">
                    <a:lumMod val="75000"/>
                  </a:schemeClr>
                </a:solidFill>
              </a:rPr>
              <a:t>の計算</a:t>
            </a:r>
            <a:endParaRPr kumimoji="1" lang="ja-JP" alt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xfrm>
            <a:off x="857224" y="2786058"/>
            <a:ext cx="6543676" cy="642942"/>
          </a:xfrm>
          <a:ln>
            <a:noFill/>
          </a:ln>
        </p:spPr>
        <p:txBody>
          <a:bodyPr>
            <a:noAutofit/>
          </a:bodyPr>
          <a:lstStyle/>
          <a:p>
            <a:r>
              <a:rPr kumimoji="1" lang="en-US" altLang="ja-JP" sz="2800" b="1" dirty="0" smtClean="0">
                <a:solidFill>
                  <a:schemeClr val="tx1"/>
                </a:solidFill>
              </a:rPr>
              <a:t>Takaaki Nomura(</a:t>
            </a:r>
            <a:r>
              <a:rPr lang="en-US" altLang="ja-JP" sz="2800" b="1" dirty="0">
                <a:solidFill>
                  <a:schemeClr val="tx1"/>
                </a:solidFill>
              </a:rPr>
              <a:t>S</a:t>
            </a:r>
            <a:r>
              <a:rPr kumimoji="1" lang="en-US" altLang="ja-JP" sz="2800" b="1" dirty="0" smtClean="0">
                <a:solidFill>
                  <a:schemeClr val="tx1"/>
                </a:solidFill>
              </a:rPr>
              <a:t>aitama univ)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00430" y="3286124"/>
            <a:ext cx="2143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latin typeface="Times New Roman" pitchFamily="18" charset="0"/>
              </a:rPr>
              <a:t>collaborators</a:t>
            </a:r>
            <a:endParaRPr lang="ja-JP" altLang="en-US" sz="2400" b="1" dirty="0"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00364" y="4029022"/>
            <a:ext cx="3357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Times New Roman" pitchFamily="18" charset="0"/>
              </a:rPr>
              <a:t>Joe Sato (Saitama univ)</a:t>
            </a:r>
            <a:endParaRPr lang="ja-JP" altLang="en-US" sz="2000" b="1" dirty="0">
              <a:latin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000364" y="3671832"/>
            <a:ext cx="5429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000" b="1" dirty="0" err="1" smtClean="0">
                <a:latin typeface="Times New Roman" pitchFamily="18" charset="0"/>
              </a:rPr>
              <a:t>Nobuhito</a:t>
            </a:r>
            <a:r>
              <a:rPr lang="en-US" altLang="ja-JP" sz="2000" b="1" dirty="0" smtClean="0">
                <a:latin typeface="Times New Roman" pitchFamily="18" charset="0"/>
              </a:rPr>
              <a:t> </a:t>
            </a:r>
            <a:r>
              <a:rPr lang="en-US" altLang="ja-JP" sz="2000" b="1" dirty="0" err="1" smtClean="0">
                <a:latin typeface="Times New Roman" pitchFamily="18" charset="0"/>
              </a:rPr>
              <a:t>Maru</a:t>
            </a:r>
            <a:r>
              <a:rPr lang="en-US" altLang="ja-JP" sz="2000" b="1" dirty="0" smtClean="0">
                <a:latin typeface="Times New Roman" pitchFamily="18" charset="0"/>
              </a:rPr>
              <a:t> (Chuo univ)</a:t>
            </a:r>
            <a:endParaRPr lang="ja-JP" altLang="en-US" sz="2000" b="1" dirty="0">
              <a:latin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00364" y="4357694"/>
            <a:ext cx="4714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Times New Roman" pitchFamily="18" charset="0"/>
              </a:rPr>
              <a:t>Masato Yamanaka (ICRR)</a:t>
            </a:r>
            <a:endParaRPr lang="ja-JP" altLang="en-US" sz="2000" b="1" dirty="0">
              <a:latin typeface="Times New Roman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00232" y="1714488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arXiv:0904.1909 </a:t>
            </a:r>
            <a:r>
              <a:rPr lang="ja-JP" altLang="en-US" dirty="0" smtClean="0"/>
              <a:t> </a:t>
            </a:r>
            <a:r>
              <a:rPr lang="en-US" altLang="ja-JP" dirty="0" smtClean="0"/>
              <a:t>(to be published on Nuclear Physics B)</a:t>
            </a:r>
          </a:p>
          <a:p>
            <a:pPr marL="342900" indent="-342900">
              <a:buAutoNum type="alphaUcPeriod" startAt="14"/>
            </a:pPr>
            <a:r>
              <a:rPr lang="en-US" dirty="0" err="1" smtClean="0"/>
              <a:t>Maru</a:t>
            </a:r>
            <a:r>
              <a:rPr lang="en-US" dirty="0" smtClean="0"/>
              <a:t>,  T.  N,  J. Sato  and  M.  Yamanaka</a:t>
            </a:r>
          </a:p>
          <a:p>
            <a:pPr marL="342900" indent="-342900"/>
            <a:r>
              <a:rPr lang="en-US" altLang="ja-JP" dirty="0" smtClean="0"/>
              <a:t>(and in progress) </a:t>
            </a:r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2844" y="6417254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２０１０　１</a:t>
            </a:r>
            <a:r>
              <a:rPr lang="en-US" altLang="ja-JP" b="1" dirty="0" smtClean="0"/>
              <a:t>.</a:t>
            </a:r>
            <a:r>
              <a:rPr lang="ja-JP" altLang="en-US" b="1" dirty="0" smtClean="0"/>
              <a:t>２０　大阪大学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00034" y="740615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Universal Extra Dimensional(UED) Model </a:t>
            </a:r>
          </a:p>
          <a:p>
            <a:r>
              <a:rPr lang="en-US" altLang="ja-JP" sz="2400" b="1" dirty="0" smtClean="0"/>
              <a:t>with 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two-sphere(S</a:t>
            </a:r>
            <a:r>
              <a:rPr lang="en-US" altLang="ja-JP" sz="1600" b="1" dirty="0" smtClean="0">
                <a:solidFill>
                  <a:srgbClr val="0070C0"/>
                </a:solidFill>
              </a:rPr>
              <a:t>2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) </a:t>
            </a:r>
            <a:r>
              <a:rPr lang="en-US" altLang="ja-JP" sz="2400" b="1" dirty="0" err="1" smtClean="0">
                <a:solidFill>
                  <a:srgbClr val="0070C0"/>
                </a:solidFill>
              </a:rPr>
              <a:t>orbifold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8662" y="1603236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400" dirty="0" smtClean="0"/>
              <a:t>Extension of SM to 6-dimensional </a:t>
            </a:r>
            <a:r>
              <a:rPr lang="en-US" altLang="ja-JP" sz="2400" dirty="0" err="1" smtClean="0"/>
              <a:t>spacetime</a:t>
            </a:r>
            <a:r>
              <a:rPr kumimoji="1" lang="en-US" altLang="ja-JP" sz="2400" dirty="0" smtClean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400" dirty="0" smtClean="0"/>
              <a:t>Extra-space is </a:t>
            </a:r>
            <a:r>
              <a:rPr lang="en-US" altLang="ja-JP" sz="2400" dirty="0" err="1" smtClean="0"/>
              <a:t>compactified</a:t>
            </a:r>
            <a:r>
              <a:rPr lang="en-US" altLang="ja-JP" sz="2400" dirty="0" smtClean="0"/>
              <a:t> to </a:t>
            </a:r>
            <a:r>
              <a:rPr lang="en-US" altLang="ja-JP" sz="2400" dirty="0" smtClean="0">
                <a:solidFill>
                  <a:srgbClr val="FF0000"/>
                </a:solidFill>
              </a:rPr>
              <a:t>S</a:t>
            </a:r>
            <a:r>
              <a:rPr lang="en-US" altLang="ja-JP" sz="1400" dirty="0" smtClean="0">
                <a:solidFill>
                  <a:srgbClr val="FF0000"/>
                </a:solidFill>
              </a:rPr>
              <a:t>2</a:t>
            </a:r>
            <a:r>
              <a:rPr lang="en-US" altLang="ja-JP" sz="2400" dirty="0" smtClean="0">
                <a:solidFill>
                  <a:srgbClr val="FF0000"/>
                </a:solidFill>
              </a:rPr>
              <a:t>/Z</a:t>
            </a:r>
            <a:r>
              <a:rPr lang="en-US" altLang="ja-JP" sz="1400" dirty="0" smtClean="0">
                <a:solidFill>
                  <a:srgbClr val="FF0000"/>
                </a:solidFill>
              </a:rPr>
              <a:t>2</a:t>
            </a:r>
            <a:endParaRPr kumimoji="1" lang="en-US" altLang="ja-JP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400" dirty="0" smtClean="0"/>
              <a:t>All the SM particles propagate extra-space</a:t>
            </a:r>
          </a:p>
        </p:txBody>
      </p:sp>
      <p:cxnSp>
        <p:nvCxnSpPr>
          <p:cNvPr id="27" name="直線コネクタ 26"/>
          <p:cNvCxnSpPr/>
          <p:nvPr/>
        </p:nvCxnSpPr>
        <p:spPr>
          <a:xfrm rot="5400000">
            <a:off x="2571736" y="4500570"/>
            <a:ext cx="1285884" cy="100013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rot="5400000">
            <a:off x="6214280" y="4499776"/>
            <a:ext cx="1287472" cy="100013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714744" y="4356106"/>
            <a:ext cx="3643338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714612" y="5643578"/>
            <a:ext cx="3643338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4357686" y="3643314"/>
            <a:ext cx="1785950" cy="1571636"/>
          </a:xfrm>
          <a:prstGeom prst="ellipse">
            <a:avLst/>
          </a:prstGeom>
          <a:solidFill>
            <a:srgbClr val="00B0F0">
              <a:alpha val="8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3571868" y="4643446"/>
          <a:ext cx="663575" cy="496888"/>
        </p:xfrm>
        <a:graphic>
          <a:graphicData uri="http://schemas.openxmlformats.org/presentationml/2006/ole">
            <p:oleObj spid="_x0000_s1026" name="数式" r:id="rId3" imgW="253800" imgH="190440" progId="Equation.3">
              <p:embed/>
            </p:oleObj>
          </a:graphicData>
        </a:graphic>
      </p:graphicFrame>
      <p:graphicFrame>
        <p:nvGraphicFramePr>
          <p:cNvPr id="33" name="Object 9"/>
          <p:cNvGraphicFramePr>
            <a:graphicFrameLocks noChangeAspect="1"/>
          </p:cNvGraphicFramePr>
          <p:nvPr/>
        </p:nvGraphicFramePr>
        <p:xfrm>
          <a:off x="4643438" y="3832232"/>
          <a:ext cx="1158875" cy="596900"/>
        </p:xfrm>
        <a:graphic>
          <a:graphicData uri="http://schemas.openxmlformats.org/presentationml/2006/ole">
            <p:oleObj spid="_x0000_s1027" name="数式" r:id="rId4" imgW="444240" imgH="228600" progId="Equation.3">
              <p:embed/>
            </p:oleObj>
          </a:graphicData>
        </a:graphic>
      </p:graphicFrame>
      <p:sp>
        <p:nvSpPr>
          <p:cNvPr id="34" name="正方形/長方形 33"/>
          <p:cNvSpPr/>
          <p:nvPr/>
        </p:nvSpPr>
        <p:spPr>
          <a:xfrm>
            <a:off x="2285984" y="3500438"/>
            <a:ext cx="5929354" cy="2714644"/>
          </a:xfrm>
          <a:prstGeom prst="rect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2071670" y="3357562"/>
          <a:ext cx="663575" cy="571504"/>
        </p:xfrm>
        <a:graphic>
          <a:graphicData uri="http://schemas.openxmlformats.org/presentationml/2006/ole">
            <p:oleObj spid="_x0000_s1028" name="数式" r:id="rId5" imgW="253800" imgH="190440" progId="Equation.3">
              <p:embed/>
            </p:oleObj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3000364" y="5715016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Coordinates:</a:t>
            </a:r>
            <a:endParaRPr kumimoji="1" lang="ja-JP" altLang="en-US" sz="2000" dirty="0"/>
          </a:p>
        </p:txBody>
      </p:sp>
      <p:graphicFrame>
        <p:nvGraphicFramePr>
          <p:cNvPr id="37" name="Object 10"/>
          <p:cNvGraphicFramePr>
            <a:graphicFrameLocks noChangeAspect="1"/>
          </p:cNvGraphicFramePr>
          <p:nvPr/>
        </p:nvGraphicFramePr>
        <p:xfrm>
          <a:off x="2571736" y="5695362"/>
          <a:ext cx="500066" cy="376844"/>
        </p:xfrm>
        <a:graphic>
          <a:graphicData uri="http://schemas.openxmlformats.org/presentationml/2006/ole">
            <p:oleObj spid="_x0000_s1029" name="数式" r:id="rId6" imgW="253800" imgH="190440" progId="Equation.3">
              <p:embed/>
            </p:oleObj>
          </a:graphicData>
        </a:graphic>
      </p:graphicFrame>
      <p:graphicFrame>
        <p:nvGraphicFramePr>
          <p:cNvPr id="38" name="Object 11"/>
          <p:cNvGraphicFramePr>
            <a:graphicFrameLocks noChangeAspect="1"/>
          </p:cNvGraphicFramePr>
          <p:nvPr/>
        </p:nvGraphicFramePr>
        <p:xfrm>
          <a:off x="4429124" y="5700732"/>
          <a:ext cx="2217738" cy="514350"/>
        </p:xfrm>
        <a:graphic>
          <a:graphicData uri="http://schemas.openxmlformats.org/presentationml/2006/ole">
            <p:oleObj spid="_x0000_s1030" name="数式" r:id="rId7" imgW="990360" imgH="228600" progId="Equation.3">
              <p:embed/>
            </p:oleObj>
          </a:graphicData>
        </a:graphic>
      </p:graphicFrame>
      <p:graphicFrame>
        <p:nvGraphicFramePr>
          <p:cNvPr id="39" name="Object 12"/>
          <p:cNvGraphicFramePr>
            <a:graphicFrameLocks noChangeAspect="1"/>
          </p:cNvGraphicFramePr>
          <p:nvPr/>
        </p:nvGraphicFramePr>
        <p:xfrm>
          <a:off x="3571868" y="5143498"/>
          <a:ext cx="711200" cy="514350"/>
        </p:xfrm>
        <a:graphic>
          <a:graphicData uri="http://schemas.openxmlformats.org/presentationml/2006/ole">
            <p:oleObj spid="_x0000_s1031" name="数式" r:id="rId8" imgW="317160" imgH="228600" progId="Equation.3">
              <p:embed/>
            </p:oleObj>
          </a:graphicData>
        </a:graphic>
      </p:graphicFrame>
      <p:graphicFrame>
        <p:nvGraphicFramePr>
          <p:cNvPr id="40" name="Object 13"/>
          <p:cNvGraphicFramePr>
            <a:graphicFrameLocks noChangeAspect="1"/>
          </p:cNvGraphicFramePr>
          <p:nvPr/>
        </p:nvGraphicFramePr>
        <p:xfrm>
          <a:off x="4786314" y="4471998"/>
          <a:ext cx="825500" cy="457200"/>
        </p:xfrm>
        <a:graphic>
          <a:graphicData uri="http://schemas.openxmlformats.org/presentationml/2006/ole">
            <p:oleObj spid="_x0000_s1032" name="数式" r:id="rId9" imgW="368280" imgH="203040" progId="Equation.3">
              <p:embed/>
            </p:oleObj>
          </a:graphicData>
        </a:graphic>
      </p:graphicFrame>
      <p:sp>
        <p:nvSpPr>
          <p:cNvPr id="41" name="星 5 40"/>
          <p:cNvSpPr/>
          <p:nvPr/>
        </p:nvSpPr>
        <p:spPr>
          <a:xfrm>
            <a:off x="3214678" y="6357958"/>
            <a:ext cx="321471" cy="357190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928958" y="6324921"/>
            <a:ext cx="5286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       </a:t>
            </a:r>
            <a:r>
              <a:rPr kumimoji="1" lang="en-US" altLang="ja-JP" sz="2400" dirty="0" err="1" smtClean="0"/>
              <a:t>orbifolding</a:t>
            </a:r>
            <a:r>
              <a:rPr kumimoji="1" lang="en-US" altLang="ja-JP" sz="2400" dirty="0" smtClean="0"/>
              <a:t> : </a:t>
            </a:r>
            <a:endParaRPr kumimoji="1" lang="ja-JP" altLang="en-US" sz="2400" dirty="0"/>
          </a:p>
        </p:txBody>
      </p:sp>
      <p:graphicFrame>
        <p:nvGraphicFramePr>
          <p:cNvPr id="43" name="Object 19"/>
          <p:cNvGraphicFramePr>
            <a:graphicFrameLocks noChangeAspect="1"/>
          </p:cNvGraphicFramePr>
          <p:nvPr/>
        </p:nvGraphicFramePr>
        <p:xfrm>
          <a:off x="5532450" y="6329386"/>
          <a:ext cx="825500" cy="457200"/>
        </p:xfrm>
        <a:graphic>
          <a:graphicData uri="http://schemas.openxmlformats.org/presentationml/2006/ole">
            <p:oleObj spid="_x0000_s1033" name="数式" r:id="rId10" imgW="368280" imgH="203040" progId="Equation.3">
              <p:embed/>
            </p:oleObj>
          </a:graphicData>
        </a:graphic>
      </p:graphicFrame>
      <p:sp>
        <p:nvSpPr>
          <p:cNvPr id="44" name="左右矢印 43"/>
          <p:cNvSpPr/>
          <p:nvPr/>
        </p:nvSpPr>
        <p:spPr>
          <a:xfrm>
            <a:off x="6429388" y="6443703"/>
            <a:ext cx="785818" cy="214314"/>
          </a:xfrm>
          <a:prstGeom prst="left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5" name="Object 20"/>
          <p:cNvGraphicFramePr>
            <a:graphicFrameLocks noChangeAspect="1"/>
          </p:cNvGraphicFramePr>
          <p:nvPr/>
        </p:nvGraphicFramePr>
        <p:xfrm>
          <a:off x="7278717" y="6300811"/>
          <a:ext cx="1508125" cy="457200"/>
        </p:xfrm>
        <a:graphic>
          <a:graphicData uri="http://schemas.openxmlformats.org/presentationml/2006/ole">
            <p:oleObj spid="_x0000_s1034" name="数式" r:id="rId11" imgW="672840" imgH="203040" progId="Equation.3">
              <p:embed/>
            </p:oleObj>
          </a:graphicData>
        </a:graphic>
      </p:graphicFrame>
      <p:sp>
        <p:nvSpPr>
          <p:cNvPr id="53" name="テキスト ボックス 52"/>
          <p:cNvSpPr txBox="1"/>
          <p:nvPr/>
        </p:nvSpPr>
        <p:spPr>
          <a:xfrm>
            <a:off x="6072198" y="3714752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Radius: R</a:t>
            </a:r>
            <a:endParaRPr kumimoji="1" lang="ja-JP" altLang="en-US" sz="2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71406" y="71414"/>
            <a:ext cx="474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 Brief review of UED model with two-sphere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28662" y="571480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err="1" smtClean="0">
                <a:solidFill>
                  <a:srgbClr val="C00000"/>
                </a:solidFill>
              </a:rPr>
              <a:t>Orbifolding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 of </a:t>
            </a:r>
            <a:r>
              <a:rPr kumimoji="1" lang="en-US" altLang="ja-JP" sz="2400" b="1" dirty="0" smtClean="0">
                <a:solidFill>
                  <a:srgbClr val="C00000"/>
                </a:solidFill>
              </a:rPr>
              <a:t> </a:t>
            </a: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3428992" y="428604"/>
          <a:ext cx="500066" cy="536088"/>
        </p:xfrm>
        <a:graphic>
          <a:graphicData uri="http://schemas.openxmlformats.org/presentationml/2006/ole">
            <p:oleObj spid="_x0000_s70658" name="数式" r:id="rId3" imgW="190440" imgH="203040" progId="Equation.3">
              <p:embed/>
            </p:oleObj>
          </a:graphicData>
        </a:graphic>
      </p:graphicFrame>
      <p:sp>
        <p:nvSpPr>
          <p:cNvPr id="5" name="円/楕円 4"/>
          <p:cNvSpPr/>
          <p:nvPr/>
        </p:nvSpPr>
        <p:spPr>
          <a:xfrm>
            <a:off x="1214414" y="1500174"/>
            <a:ext cx="2143140" cy="1857388"/>
          </a:xfrm>
          <a:prstGeom prst="ellipse">
            <a:avLst/>
          </a:prstGeom>
          <a:solidFill>
            <a:srgbClr val="00B0F0">
              <a:alpha val="8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857224" y="1214422"/>
          <a:ext cx="496887" cy="530225"/>
        </p:xfrm>
        <a:graphic>
          <a:graphicData uri="http://schemas.openxmlformats.org/presentationml/2006/ole">
            <p:oleObj spid="_x0000_s70659" name="数式" r:id="rId4" imgW="190440" imgH="203040" progId="Equation.3">
              <p:embed/>
            </p:oleObj>
          </a:graphicData>
        </a:graphic>
      </p:graphicFrame>
      <p:sp>
        <p:nvSpPr>
          <p:cNvPr id="8" name="右矢印 7"/>
          <p:cNvSpPr/>
          <p:nvPr/>
        </p:nvSpPr>
        <p:spPr>
          <a:xfrm>
            <a:off x="4143372" y="2214554"/>
            <a:ext cx="1428760" cy="50006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Object 19"/>
          <p:cNvGraphicFramePr>
            <a:graphicFrameLocks noChangeAspect="1"/>
          </p:cNvGraphicFramePr>
          <p:nvPr/>
        </p:nvGraphicFramePr>
        <p:xfrm>
          <a:off x="3357554" y="3028947"/>
          <a:ext cx="825500" cy="457200"/>
        </p:xfrm>
        <a:graphic>
          <a:graphicData uri="http://schemas.openxmlformats.org/presentationml/2006/ole">
            <p:oleObj spid="_x0000_s70661" name="数式" r:id="rId5" imgW="368280" imgH="203040" progId="Equation.3">
              <p:embed/>
            </p:oleObj>
          </a:graphicData>
        </a:graphic>
      </p:graphicFrame>
      <p:sp>
        <p:nvSpPr>
          <p:cNvPr id="10" name="左右矢印 9"/>
          <p:cNvSpPr/>
          <p:nvPr/>
        </p:nvSpPr>
        <p:spPr>
          <a:xfrm>
            <a:off x="4254492" y="3128957"/>
            <a:ext cx="642942" cy="285752"/>
          </a:xfrm>
          <a:prstGeom prst="left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Object 20"/>
          <p:cNvGraphicFramePr>
            <a:graphicFrameLocks noChangeAspect="1"/>
          </p:cNvGraphicFramePr>
          <p:nvPr/>
        </p:nvGraphicFramePr>
        <p:xfrm>
          <a:off x="4929189" y="3000372"/>
          <a:ext cx="1508125" cy="457200"/>
        </p:xfrm>
        <a:graphic>
          <a:graphicData uri="http://schemas.openxmlformats.org/presentationml/2006/ole">
            <p:oleObj spid="_x0000_s70662" name="数式" r:id="rId6" imgW="672840" imgH="203040" progId="Equation.3">
              <p:embed/>
            </p:oleObj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857620" y="3486147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identification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5715008" y="1071546"/>
          <a:ext cx="970873" cy="500066"/>
        </p:xfrm>
        <a:graphic>
          <a:graphicData uri="http://schemas.openxmlformats.org/presentationml/2006/ole">
            <p:oleObj spid="_x0000_s70664" name="数式" r:id="rId7" imgW="444240" imgH="228600" progId="Equation.3">
              <p:embed/>
            </p:oleObj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357158" y="4071942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Two fixed points:</a:t>
            </a:r>
            <a:endParaRPr kumimoji="1" lang="ja-JP" altLang="en-US" sz="2400" dirty="0"/>
          </a:p>
        </p:txBody>
      </p:sp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3078161" y="4043362"/>
          <a:ext cx="1195388" cy="457200"/>
        </p:xfrm>
        <a:graphic>
          <a:graphicData uri="http://schemas.openxmlformats.org/presentationml/2006/ole">
            <p:oleObj spid="_x0000_s70665" name="数式" r:id="rId8" imgW="533160" imgH="203040" progId="Equation.3">
              <p:embed/>
            </p:oleObj>
          </a:graphicData>
        </a:graphic>
      </p:graphicFrame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4506921" y="4043370"/>
          <a:ext cx="1279525" cy="457200"/>
        </p:xfrm>
        <a:graphic>
          <a:graphicData uri="http://schemas.openxmlformats.org/presentationml/2006/ole">
            <p:oleObj spid="_x0000_s70666" name="数式" r:id="rId9" imgW="571320" imgH="203040" progId="Equation.3">
              <p:embed/>
            </p:oleObj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642910" y="4643446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002060"/>
                </a:solidFill>
              </a:rPr>
              <a:t>By </a:t>
            </a:r>
            <a:r>
              <a:rPr lang="en-US" altLang="ja-JP" sz="2400" b="1" dirty="0" err="1" smtClean="0">
                <a:solidFill>
                  <a:srgbClr val="002060"/>
                </a:solidFill>
              </a:rPr>
              <a:t>orbifolding</a:t>
            </a:r>
            <a:endParaRPr kumimoji="1" lang="en-US" altLang="ja-JP" sz="2400" b="1" dirty="0" smtClean="0">
              <a:solidFill>
                <a:srgbClr val="002060"/>
              </a:solidFill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285720" y="5429264"/>
            <a:ext cx="428628" cy="42862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28662" y="5091048"/>
            <a:ext cx="8501122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ja-JP" sz="2400" dirty="0" smtClean="0"/>
              <a:t>Each field has a boundary condition 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> </a:t>
            </a:r>
            <a:endParaRPr lang="en-US" altLang="ja-JP" sz="2400" dirty="0" smtClean="0"/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ja-JP" sz="2400" dirty="0" err="1" smtClean="0"/>
              <a:t>Massless</a:t>
            </a:r>
            <a:r>
              <a:rPr lang="en-US" altLang="ja-JP" sz="2400" dirty="0" smtClean="0"/>
              <a:t> extra component gauge boson is forbidden</a:t>
            </a:r>
          </a:p>
        </p:txBody>
      </p:sp>
      <p:sp>
        <p:nvSpPr>
          <p:cNvPr id="39" name="左中かっこ 38"/>
          <p:cNvSpPr/>
          <p:nvPr/>
        </p:nvSpPr>
        <p:spPr>
          <a:xfrm>
            <a:off x="785786" y="5143512"/>
            <a:ext cx="285752" cy="1143008"/>
          </a:xfrm>
          <a:prstGeom prst="leftBrac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642910" y="2428868"/>
            <a:ext cx="321471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rot="5400000" flipH="1" flipV="1">
            <a:off x="1040581" y="2540787"/>
            <a:ext cx="249080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2285984" y="1357298"/>
            <a:ext cx="1214446" cy="10715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7" name="Object 11"/>
          <p:cNvGraphicFramePr>
            <a:graphicFrameLocks noChangeAspect="1"/>
          </p:cNvGraphicFramePr>
          <p:nvPr/>
        </p:nvGraphicFramePr>
        <p:xfrm>
          <a:off x="2571736" y="2112155"/>
          <a:ext cx="196846" cy="316713"/>
        </p:xfrm>
        <a:graphic>
          <a:graphicData uri="http://schemas.openxmlformats.org/presentationml/2006/ole">
            <p:oleObj spid="_x0000_s70667" name="数式" r:id="rId10" imgW="126720" imgH="203040" progId="Equation.3">
              <p:embed/>
            </p:oleObj>
          </a:graphicData>
        </a:graphic>
      </p:graphicFrame>
      <p:sp>
        <p:nvSpPr>
          <p:cNvPr id="35" name="円/楕円 34"/>
          <p:cNvSpPr/>
          <p:nvPr/>
        </p:nvSpPr>
        <p:spPr>
          <a:xfrm>
            <a:off x="1643042" y="1857364"/>
            <a:ext cx="1285884" cy="114300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0668" name="Object 12"/>
          <p:cNvGraphicFramePr>
            <a:graphicFrameLocks noChangeAspect="1"/>
          </p:cNvGraphicFramePr>
          <p:nvPr/>
        </p:nvGraphicFramePr>
        <p:xfrm>
          <a:off x="3557589" y="1714488"/>
          <a:ext cx="585783" cy="274382"/>
        </p:xfrm>
        <a:graphic>
          <a:graphicData uri="http://schemas.openxmlformats.org/presentationml/2006/ole">
            <p:oleObj spid="_x0000_s70668" name="数式" r:id="rId11" imgW="380880" imgH="177480" progId="Equation.3">
              <p:embed/>
            </p:oleObj>
          </a:graphicData>
        </a:graphic>
      </p:graphicFrame>
      <p:cxnSp>
        <p:nvCxnSpPr>
          <p:cNvPr id="41" name="直線コネクタ 40"/>
          <p:cNvCxnSpPr/>
          <p:nvPr/>
        </p:nvCxnSpPr>
        <p:spPr>
          <a:xfrm flipV="1">
            <a:off x="3286116" y="1857364"/>
            <a:ext cx="285752" cy="1428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5400000" flipH="1" flipV="1">
            <a:off x="2428860" y="1500174"/>
            <a:ext cx="428628" cy="2857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9" name="Object 13"/>
          <p:cNvGraphicFramePr>
            <a:graphicFrameLocks noChangeAspect="1"/>
          </p:cNvGraphicFramePr>
          <p:nvPr/>
        </p:nvGraphicFramePr>
        <p:xfrm>
          <a:off x="2681287" y="1053112"/>
          <a:ext cx="533391" cy="518500"/>
        </p:xfrm>
        <a:graphic>
          <a:graphicData uri="http://schemas.openxmlformats.org/presentationml/2006/ole">
            <p:oleObj spid="_x0000_s70669" name="数式" r:id="rId12" imgW="406080" imgH="393480" progId="Equation.3">
              <p:embed/>
            </p:oleObj>
          </a:graphicData>
        </a:graphic>
      </p:graphicFrame>
      <p:sp>
        <p:nvSpPr>
          <p:cNvPr id="45" name="円/楕円 44"/>
          <p:cNvSpPr/>
          <p:nvPr/>
        </p:nvSpPr>
        <p:spPr>
          <a:xfrm>
            <a:off x="6357950" y="1500174"/>
            <a:ext cx="2143140" cy="1857388"/>
          </a:xfrm>
          <a:prstGeom prst="ellipse">
            <a:avLst/>
          </a:prstGeom>
          <a:solidFill>
            <a:srgbClr val="00B0F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コネクタ 46"/>
          <p:cNvCxnSpPr/>
          <p:nvPr/>
        </p:nvCxnSpPr>
        <p:spPr>
          <a:xfrm>
            <a:off x="5786446" y="2428868"/>
            <a:ext cx="321471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rot="5400000" flipH="1" flipV="1">
            <a:off x="6184117" y="2540787"/>
            <a:ext cx="249080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V="1">
            <a:off x="7429520" y="1357298"/>
            <a:ext cx="1214446" cy="10715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11"/>
          <p:cNvGraphicFramePr>
            <a:graphicFrameLocks noChangeAspect="1"/>
          </p:cNvGraphicFramePr>
          <p:nvPr/>
        </p:nvGraphicFramePr>
        <p:xfrm>
          <a:off x="7715272" y="2112155"/>
          <a:ext cx="196846" cy="316713"/>
        </p:xfrm>
        <a:graphic>
          <a:graphicData uri="http://schemas.openxmlformats.org/presentationml/2006/ole">
            <p:oleObj spid="_x0000_s70671" name="数式" r:id="rId13" imgW="126720" imgH="203040" progId="Equation.3">
              <p:embed/>
            </p:oleObj>
          </a:graphicData>
        </a:graphic>
      </p:graphicFrame>
      <p:sp>
        <p:nvSpPr>
          <p:cNvPr id="51" name="円/楕円 50"/>
          <p:cNvSpPr/>
          <p:nvPr/>
        </p:nvSpPr>
        <p:spPr>
          <a:xfrm>
            <a:off x="6786578" y="1857364"/>
            <a:ext cx="1285884" cy="114300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1571604" y="235743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2857488" y="235743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0672" name="Object 16"/>
          <p:cNvGraphicFramePr>
            <a:graphicFrameLocks noChangeAspect="1"/>
          </p:cNvGraphicFramePr>
          <p:nvPr/>
        </p:nvGraphicFramePr>
        <p:xfrm>
          <a:off x="3571868" y="1214438"/>
          <a:ext cx="195262" cy="274637"/>
        </p:xfrm>
        <a:graphic>
          <a:graphicData uri="http://schemas.openxmlformats.org/presentationml/2006/ole">
            <p:oleObj spid="_x0000_s70672" name="数式" r:id="rId14" imgW="126720" imgH="177480" progId="Equation.3">
              <p:embed/>
            </p:oleObj>
          </a:graphicData>
        </a:graphic>
      </p:graphicFrame>
      <p:sp>
        <p:nvSpPr>
          <p:cNvPr id="42" name="正方形/長方形 41"/>
          <p:cNvSpPr/>
          <p:nvPr/>
        </p:nvSpPr>
        <p:spPr>
          <a:xfrm>
            <a:off x="71406" y="71414"/>
            <a:ext cx="474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 Brief review of UED model with two-sphere</a:t>
            </a:r>
            <a:endParaRPr lang="ja-JP" altLang="en-US" dirty="0"/>
          </a:p>
        </p:txBody>
      </p:sp>
      <p:sp>
        <p:nvSpPr>
          <p:cNvPr id="44" name="円/楕円 43"/>
          <p:cNvSpPr/>
          <p:nvPr/>
        </p:nvSpPr>
        <p:spPr>
          <a:xfrm>
            <a:off x="6786578" y="1857364"/>
            <a:ext cx="128588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6715140" y="235743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8001024" y="235743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6774873" y="1846978"/>
            <a:ext cx="1334417" cy="581890"/>
          </a:xfrm>
          <a:custGeom>
            <a:avLst/>
            <a:gdLst>
              <a:gd name="connsiteX0" fmla="*/ 0 w 1334417"/>
              <a:gd name="connsiteY0" fmla="*/ 540327 h 581890"/>
              <a:gd name="connsiteX1" fmla="*/ 41563 w 1334417"/>
              <a:gd name="connsiteY1" fmla="*/ 401781 h 581890"/>
              <a:gd name="connsiteX2" fmla="*/ 55418 w 1334417"/>
              <a:gd name="connsiteY2" fmla="*/ 360218 h 581890"/>
              <a:gd name="connsiteX3" fmla="*/ 83127 w 1334417"/>
              <a:gd name="connsiteY3" fmla="*/ 318654 h 581890"/>
              <a:gd name="connsiteX4" fmla="*/ 152400 w 1334417"/>
              <a:gd name="connsiteY4" fmla="*/ 193963 h 581890"/>
              <a:gd name="connsiteX5" fmla="*/ 235527 w 1334417"/>
              <a:gd name="connsiteY5" fmla="*/ 138545 h 581890"/>
              <a:gd name="connsiteX6" fmla="*/ 277091 w 1334417"/>
              <a:gd name="connsiteY6" fmla="*/ 110836 h 581890"/>
              <a:gd name="connsiteX7" fmla="*/ 360218 w 1334417"/>
              <a:gd name="connsiteY7" fmla="*/ 83127 h 581890"/>
              <a:gd name="connsiteX8" fmla="*/ 484909 w 1334417"/>
              <a:gd name="connsiteY8" fmla="*/ 27709 h 581890"/>
              <a:gd name="connsiteX9" fmla="*/ 526472 w 1334417"/>
              <a:gd name="connsiteY9" fmla="*/ 13854 h 581890"/>
              <a:gd name="connsiteX10" fmla="*/ 568036 w 1334417"/>
              <a:gd name="connsiteY10" fmla="*/ 0 h 581890"/>
              <a:gd name="connsiteX11" fmla="*/ 734291 w 1334417"/>
              <a:gd name="connsiteY11" fmla="*/ 13854 h 581890"/>
              <a:gd name="connsiteX12" fmla="*/ 817418 w 1334417"/>
              <a:gd name="connsiteY12" fmla="*/ 41563 h 581890"/>
              <a:gd name="connsiteX13" fmla="*/ 900545 w 1334417"/>
              <a:gd name="connsiteY13" fmla="*/ 69272 h 581890"/>
              <a:gd name="connsiteX14" fmla="*/ 942109 w 1334417"/>
              <a:gd name="connsiteY14" fmla="*/ 83127 h 581890"/>
              <a:gd name="connsiteX15" fmla="*/ 1025236 w 1334417"/>
              <a:gd name="connsiteY15" fmla="*/ 124690 h 581890"/>
              <a:gd name="connsiteX16" fmla="*/ 1052945 w 1334417"/>
              <a:gd name="connsiteY16" fmla="*/ 152400 h 581890"/>
              <a:gd name="connsiteX17" fmla="*/ 1094509 w 1334417"/>
              <a:gd name="connsiteY17" fmla="*/ 166254 h 581890"/>
              <a:gd name="connsiteX18" fmla="*/ 1163782 w 1334417"/>
              <a:gd name="connsiteY18" fmla="*/ 221672 h 581890"/>
              <a:gd name="connsiteX19" fmla="*/ 1219200 w 1334417"/>
              <a:gd name="connsiteY19" fmla="*/ 304800 h 581890"/>
              <a:gd name="connsiteX20" fmla="*/ 1260763 w 1334417"/>
              <a:gd name="connsiteY20" fmla="*/ 387927 h 581890"/>
              <a:gd name="connsiteX21" fmla="*/ 1302327 w 1334417"/>
              <a:gd name="connsiteY21" fmla="*/ 457200 h 581890"/>
              <a:gd name="connsiteX22" fmla="*/ 1330036 w 1334417"/>
              <a:gd name="connsiteY22" fmla="*/ 581890 h 58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34417" h="581890">
                <a:moveTo>
                  <a:pt x="0" y="540327"/>
                </a:moveTo>
                <a:cubicBezTo>
                  <a:pt x="20936" y="456578"/>
                  <a:pt x="7835" y="502965"/>
                  <a:pt x="41563" y="401781"/>
                </a:cubicBezTo>
                <a:cubicBezTo>
                  <a:pt x="46181" y="387927"/>
                  <a:pt x="47317" y="372369"/>
                  <a:pt x="55418" y="360218"/>
                </a:cubicBezTo>
                <a:cubicBezTo>
                  <a:pt x="64654" y="346363"/>
                  <a:pt x="75680" y="333547"/>
                  <a:pt x="83127" y="318654"/>
                </a:cubicBezTo>
                <a:cubicBezTo>
                  <a:pt x="108392" y="268124"/>
                  <a:pt x="86877" y="237645"/>
                  <a:pt x="152400" y="193963"/>
                </a:cubicBezTo>
                <a:lnTo>
                  <a:pt x="235527" y="138545"/>
                </a:lnTo>
                <a:cubicBezTo>
                  <a:pt x="249382" y="129309"/>
                  <a:pt x="261294" y="116102"/>
                  <a:pt x="277091" y="110836"/>
                </a:cubicBezTo>
                <a:lnTo>
                  <a:pt x="360218" y="83127"/>
                </a:lnTo>
                <a:cubicBezTo>
                  <a:pt x="426085" y="39216"/>
                  <a:pt x="385984" y="60685"/>
                  <a:pt x="484909" y="27709"/>
                </a:cubicBezTo>
                <a:lnTo>
                  <a:pt x="526472" y="13854"/>
                </a:lnTo>
                <a:lnTo>
                  <a:pt x="568036" y="0"/>
                </a:lnTo>
                <a:cubicBezTo>
                  <a:pt x="623454" y="4618"/>
                  <a:pt x="679437" y="4712"/>
                  <a:pt x="734291" y="13854"/>
                </a:cubicBezTo>
                <a:cubicBezTo>
                  <a:pt x="763101" y="18656"/>
                  <a:pt x="789709" y="32327"/>
                  <a:pt x="817418" y="41563"/>
                </a:cubicBezTo>
                <a:lnTo>
                  <a:pt x="900545" y="69272"/>
                </a:lnTo>
                <a:cubicBezTo>
                  <a:pt x="914400" y="73890"/>
                  <a:pt x="929958" y="75026"/>
                  <a:pt x="942109" y="83127"/>
                </a:cubicBezTo>
                <a:cubicBezTo>
                  <a:pt x="995823" y="118937"/>
                  <a:pt x="967875" y="105571"/>
                  <a:pt x="1025236" y="124690"/>
                </a:cubicBezTo>
                <a:cubicBezTo>
                  <a:pt x="1034472" y="133927"/>
                  <a:pt x="1041744" y="145679"/>
                  <a:pt x="1052945" y="152400"/>
                </a:cubicBezTo>
                <a:cubicBezTo>
                  <a:pt x="1065468" y="159914"/>
                  <a:pt x="1083105" y="157131"/>
                  <a:pt x="1094509" y="166254"/>
                </a:cubicBezTo>
                <a:cubicBezTo>
                  <a:pt x="1184034" y="237874"/>
                  <a:pt x="1059310" y="186850"/>
                  <a:pt x="1163782" y="221672"/>
                </a:cubicBezTo>
                <a:cubicBezTo>
                  <a:pt x="1182255" y="249381"/>
                  <a:pt x="1208669" y="273207"/>
                  <a:pt x="1219200" y="304800"/>
                </a:cubicBezTo>
                <a:cubicBezTo>
                  <a:pt x="1254020" y="409262"/>
                  <a:pt x="1207052" y="280506"/>
                  <a:pt x="1260763" y="387927"/>
                </a:cubicBezTo>
                <a:cubicBezTo>
                  <a:pt x="1296734" y="459867"/>
                  <a:pt x="1248205" y="403076"/>
                  <a:pt x="1302327" y="457200"/>
                </a:cubicBezTo>
                <a:cubicBezTo>
                  <a:pt x="1334417" y="553470"/>
                  <a:pt x="1330036" y="511119"/>
                  <a:pt x="1330036" y="581890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/>
          <p:cNvSpPr/>
          <p:nvPr/>
        </p:nvSpPr>
        <p:spPr>
          <a:xfrm rot="10540905">
            <a:off x="6782553" y="2368800"/>
            <a:ext cx="1358847" cy="676703"/>
          </a:xfrm>
          <a:custGeom>
            <a:avLst/>
            <a:gdLst>
              <a:gd name="connsiteX0" fmla="*/ 0 w 1334417"/>
              <a:gd name="connsiteY0" fmla="*/ 540327 h 581890"/>
              <a:gd name="connsiteX1" fmla="*/ 41563 w 1334417"/>
              <a:gd name="connsiteY1" fmla="*/ 401781 h 581890"/>
              <a:gd name="connsiteX2" fmla="*/ 55418 w 1334417"/>
              <a:gd name="connsiteY2" fmla="*/ 360218 h 581890"/>
              <a:gd name="connsiteX3" fmla="*/ 83127 w 1334417"/>
              <a:gd name="connsiteY3" fmla="*/ 318654 h 581890"/>
              <a:gd name="connsiteX4" fmla="*/ 152400 w 1334417"/>
              <a:gd name="connsiteY4" fmla="*/ 193963 h 581890"/>
              <a:gd name="connsiteX5" fmla="*/ 235527 w 1334417"/>
              <a:gd name="connsiteY5" fmla="*/ 138545 h 581890"/>
              <a:gd name="connsiteX6" fmla="*/ 277091 w 1334417"/>
              <a:gd name="connsiteY6" fmla="*/ 110836 h 581890"/>
              <a:gd name="connsiteX7" fmla="*/ 360218 w 1334417"/>
              <a:gd name="connsiteY7" fmla="*/ 83127 h 581890"/>
              <a:gd name="connsiteX8" fmla="*/ 484909 w 1334417"/>
              <a:gd name="connsiteY8" fmla="*/ 27709 h 581890"/>
              <a:gd name="connsiteX9" fmla="*/ 526472 w 1334417"/>
              <a:gd name="connsiteY9" fmla="*/ 13854 h 581890"/>
              <a:gd name="connsiteX10" fmla="*/ 568036 w 1334417"/>
              <a:gd name="connsiteY10" fmla="*/ 0 h 581890"/>
              <a:gd name="connsiteX11" fmla="*/ 734291 w 1334417"/>
              <a:gd name="connsiteY11" fmla="*/ 13854 h 581890"/>
              <a:gd name="connsiteX12" fmla="*/ 817418 w 1334417"/>
              <a:gd name="connsiteY12" fmla="*/ 41563 h 581890"/>
              <a:gd name="connsiteX13" fmla="*/ 900545 w 1334417"/>
              <a:gd name="connsiteY13" fmla="*/ 69272 h 581890"/>
              <a:gd name="connsiteX14" fmla="*/ 942109 w 1334417"/>
              <a:gd name="connsiteY14" fmla="*/ 83127 h 581890"/>
              <a:gd name="connsiteX15" fmla="*/ 1025236 w 1334417"/>
              <a:gd name="connsiteY15" fmla="*/ 124690 h 581890"/>
              <a:gd name="connsiteX16" fmla="*/ 1052945 w 1334417"/>
              <a:gd name="connsiteY16" fmla="*/ 152400 h 581890"/>
              <a:gd name="connsiteX17" fmla="*/ 1094509 w 1334417"/>
              <a:gd name="connsiteY17" fmla="*/ 166254 h 581890"/>
              <a:gd name="connsiteX18" fmla="*/ 1163782 w 1334417"/>
              <a:gd name="connsiteY18" fmla="*/ 221672 h 581890"/>
              <a:gd name="connsiteX19" fmla="*/ 1219200 w 1334417"/>
              <a:gd name="connsiteY19" fmla="*/ 304800 h 581890"/>
              <a:gd name="connsiteX20" fmla="*/ 1260763 w 1334417"/>
              <a:gd name="connsiteY20" fmla="*/ 387927 h 581890"/>
              <a:gd name="connsiteX21" fmla="*/ 1302327 w 1334417"/>
              <a:gd name="connsiteY21" fmla="*/ 457200 h 581890"/>
              <a:gd name="connsiteX22" fmla="*/ 1330036 w 1334417"/>
              <a:gd name="connsiteY22" fmla="*/ 581890 h 58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34417" h="581890">
                <a:moveTo>
                  <a:pt x="0" y="540327"/>
                </a:moveTo>
                <a:cubicBezTo>
                  <a:pt x="20936" y="456578"/>
                  <a:pt x="7835" y="502965"/>
                  <a:pt x="41563" y="401781"/>
                </a:cubicBezTo>
                <a:cubicBezTo>
                  <a:pt x="46181" y="387927"/>
                  <a:pt x="47317" y="372369"/>
                  <a:pt x="55418" y="360218"/>
                </a:cubicBezTo>
                <a:cubicBezTo>
                  <a:pt x="64654" y="346363"/>
                  <a:pt x="75680" y="333547"/>
                  <a:pt x="83127" y="318654"/>
                </a:cubicBezTo>
                <a:cubicBezTo>
                  <a:pt x="108392" y="268124"/>
                  <a:pt x="86877" y="237645"/>
                  <a:pt x="152400" y="193963"/>
                </a:cubicBezTo>
                <a:lnTo>
                  <a:pt x="235527" y="138545"/>
                </a:lnTo>
                <a:cubicBezTo>
                  <a:pt x="249382" y="129309"/>
                  <a:pt x="261294" y="116102"/>
                  <a:pt x="277091" y="110836"/>
                </a:cubicBezTo>
                <a:lnTo>
                  <a:pt x="360218" y="83127"/>
                </a:lnTo>
                <a:cubicBezTo>
                  <a:pt x="426085" y="39216"/>
                  <a:pt x="385984" y="60685"/>
                  <a:pt x="484909" y="27709"/>
                </a:cubicBezTo>
                <a:lnTo>
                  <a:pt x="526472" y="13854"/>
                </a:lnTo>
                <a:lnTo>
                  <a:pt x="568036" y="0"/>
                </a:lnTo>
                <a:cubicBezTo>
                  <a:pt x="623454" y="4618"/>
                  <a:pt x="679437" y="4712"/>
                  <a:pt x="734291" y="13854"/>
                </a:cubicBezTo>
                <a:cubicBezTo>
                  <a:pt x="763101" y="18656"/>
                  <a:pt x="789709" y="32327"/>
                  <a:pt x="817418" y="41563"/>
                </a:cubicBezTo>
                <a:lnTo>
                  <a:pt x="900545" y="69272"/>
                </a:lnTo>
                <a:cubicBezTo>
                  <a:pt x="914400" y="73890"/>
                  <a:pt x="929958" y="75026"/>
                  <a:pt x="942109" y="83127"/>
                </a:cubicBezTo>
                <a:cubicBezTo>
                  <a:pt x="995823" y="118937"/>
                  <a:pt x="967875" y="105571"/>
                  <a:pt x="1025236" y="124690"/>
                </a:cubicBezTo>
                <a:cubicBezTo>
                  <a:pt x="1034472" y="133927"/>
                  <a:pt x="1041744" y="145679"/>
                  <a:pt x="1052945" y="152400"/>
                </a:cubicBezTo>
                <a:cubicBezTo>
                  <a:pt x="1065468" y="159914"/>
                  <a:pt x="1083105" y="157131"/>
                  <a:pt x="1094509" y="166254"/>
                </a:cubicBezTo>
                <a:cubicBezTo>
                  <a:pt x="1184034" y="237874"/>
                  <a:pt x="1059310" y="186850"/>
                  <a:pt x="1163782" y="221672"/>
                </a:cubicBezTo>
                <a:cubicBezTo>
                  <a:pt x="1182255" y="249381"/>
                  <a:pt x="1208669" y="273207"/>
                  <a:pt x="1219200" y="304800"/>
                </a:cubicBezTo>
                <a:cubicBezTo>
                  <a:pt x="1254020" y="409262"/>
                  <a:pt x="1207052" y="280506"/>
                  <a:pt x="1260763" y="387927"/>
                </a:cubicBezTo>
                <a:cubicBezTo>
                  <a:pt x="1296734" y="459867"/>
                  <a:pt x="1248205" y="403076"/>
                  <a:pt x="1302327" y="457200"/>
                </a:cubicBezTo>
                <a:cubicBezTo>
                  <a:pt x="1334417" y="553470"/>
                  <a:pt x="1330036" y="511119"/>
                  <a:pt x="1330036" y="581890"/>
                </a:cubicBezTo>
              </a:path>
            </a:pathLst>
          </a:cu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1643042" y="6357958"/>
            <a:ext cx="7143800" cy="5000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14612" y="415333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srgbClr val="00B050"/>
                </a:solidFill>
              </a:rPr>
              <a:t>Set up of the model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895633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rgbClr val="002060"/>
                </a:solidFill>
              </a:rPr>
              <a:t>Gauge group</a:t>
            </a:r>
            <a:r>
              <a:rPr kumimoji="1" lang="en-US" altLang="ja-JP" sz="2400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1428736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SU(3)×SU(2)×U(1)</a:t>
            </a:r>
            <a:r>
              <a:rPr lang="en-US" altLang="ja-JP" sz="1400" dirty="0" smtClean="0"/>
              <a:t>Y</a:t>
            </a:r>
            <a:r>
              <a:rPr lang="en-US" altLang="ja-JP" sz="2400" dirty="0" smtClean="0"/>
              <a:t>×</a:t>
            </a:r>
            <a:r>
              <a:rPr lang="en-US" altLang="ja-JP" sz="2400" u="sng" dirty="0" smtClean="0">
                <a:solidFill>
                  <a:srgbClr val="FF0000"/>
                </a:solidFill>
              </a:rPr>
              <a:t>U(1)</a:t>
            </a:r>
            <a:r>
              <a:rPr lang="en-US" altLang="ja-JP" sz="1400" u="sng" dirty="0" smtClean="0">
                <a:solidFill>
                  <a:srgbClr val="FF0000"/>
                </a:solidFill>
              </a:rPr>
              <a:t>X</a:t>
            </a:r>
            <a:endParaRPr lang="en-US" altLang="ja-JP" sz="2400" u="sng" dirty="0" smtClean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57554" y="1785926"/>
            <a:ext cx="550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Necessary to obtain </a:t>
            </a:r>
            <a:r>
              <a:rPr lang="en-US" altLang="ja-JP" sz="2000" dirty="0" err="1" smtClean="0"/>
              <a:t>massless</a:t>
            </a:r>
            <a:r>
              <a:rPr lang="en-US" altLang="ja-JP" sz="2000" dirty="0" smtClean="0"/>
              <a:t> SM fermions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57158" y="2357430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sz="2400" dirty="0" err="1" smtClean="0"/>
              <a:t>Weyl</a:t>
            </a:r>
            <a:r>
              <a:rPr lang="en-US" altLang="ja-JP" sz="2400" dirty="0" smtClean="0"/>
              <a:t> fermions of SO(1,5) </a:t>
            </a:r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684209" y="2943222"/>
          <a:ext cx="2101841" cy="862793"/>
        </p:xfrm>
        <a:graphic>
          <a:graphicData uri="http://schemas.openxmlformats.org/presentationml/2006/ole">
            <p:oleObj spid="_x0000_s153602" name="数式" r:id="rId3" imgW="1180800" imgH="482400" progId="Equation.3">
              <p:embed/>
            </p:oleObj>
          </a:graphicData>
        </a:graphic>
      </p:graphicFrame>
      <p:graphicFrame>
        <p:nvGraphicFramePr>
          <p:cNvPr id="38" name="Object 3"/>
          <p:cNvGraphicFramePr>
            <a:graphicFrameLocks noChangeAspect="1"/>
          </p:cNvGraphicFramePr>
          <p:nvPr/>
        </p:nvGraphicFramePr>
        <p:xfrm>
          <a:off x="1120952" y="3887267"/>
          <a:ext cx="664966" cy="470428"/>
        </p:xfrm>
        <a:graphic>
          <a:graphicData uri="http://schemas.openxmlformats.org/presentationml/2006/ole">
            <p:oleObj spid="_x0000_s153603" name="数式" r:id="rId4" imgW="342720" imgH="241200" progId="Equation.3">
              <p:embed/>
            </p:oleObj>
          </a:graphicData>
        </a:graphic>
      </p:graphicFrame>
      <p:sp>
        <p:nvSpPr>
          <p:cNvPr id="39" name="テキスト ボックス 38"/>
          <p:cNvSpPr txBox="1"/>
          <p:nvPr/>
        </p:nvSpPr>
        <p:spPr>
          <a:xfrm>
            <a:off x="1682704" y="3986163"/>
            <a:ext cx="5603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:Left(right) handed </a:t>
            </a:r>
            <a:r>
              <a:rPr lang="en-US" altLang="ja-JP" sz="2000" dirty="0" err="1" smtClean="0"/>
              <a:t>Weyl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fermion</a:t>
            </a:r>
            <a:r>
              <a:rPr lang="en-US" altLang="ja-JP" sz="2000" dirty="0" smtClean="0"/>
              <a:t> of SO(1,3) 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85720" y="192880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rgbClr val="002060"/>
                </a:solidFill>
              </a:rPr>
              <a:t>Fields </a:t>
            </a:r>
            <a:endParaRPr kumimoji="1" lang="en-US" altLang="ja-JP" sz="24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3071802" y="2928934"/>
          <a:ext cx="2143140" cy="879306"/>
        </p:xfrm>
        <a:graphic>
          <a:graphicData uri="http://schemas.openxmlformats.org/presentationml/2006/ole">
            <p:oleObj spid="_x0000_s153604" name="数式" r:id="rId5" imgW="1180800" imgH="482400" progId="Equation.3">
              <p:embed/>
            </p:oleObj>
          </a:graphicData>
        </a:graphic>
      </p:graphicFrame>
      <p:sp>
        <p:nvSpPr>
          <p:cNvPr id="45" name="角丸四角形 44"/>
          <p:cNvSpPr/>
          <p:nvPr/>
        </p:nvSpPr>
        <p:spPr>
          <a:xfrm>
            <a:off x="500034" y="2928934"/>
            <a:ext cx="5000660" cy="100013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57158" y="450057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sz="2400" dirty="0" smtClean="0"/>
              <a:t>Gauge field</a:t>
            </a:r>
          </a:p>
        </p:txBody>
      </p:sp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857225" y="5000636"/>
          <a:ext cx="4500593" cy="530499"/>
        </p:xfrm>
        <a:graphic>
          <a:graphicData uri="http://schemas.openxmlformats.org/presentationml/2006/ole">
            <p:oleObj spid="_x0000_s153605" name="数式" r:id="rId6" imgW="2057400" imgH="241200" progId="Equation.3">
              <p:embed/>
            </p:oleObj>
          </a:graphicData>
        </a:graphic>
      </p:graphicFrame>
      <p:sp>
        <p:nvSpPr>
          <p:cNvPr id="48" name="星 5 47"/>
          <p:cNvSpPr/>
          <p:nvPr/>
        </p:nvSpPr>
        <p:spPr>
          <a:xfrm>
            <a:off x="142844" y="5681979"/>
            <a:ext cx="285752" cy="318789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28596" y="5643578"/>
            <a:ext cx="5715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/>
              <a:t>We introduce a background gauge field </a:t>
            </a:r>
            <a:endParaRPr kumimoji="1" lang="ja-JP" altLang="en-US" sz="2200" dirty="0"/>
          </a:p>
        </p:txBody>
      </p:sp>
      <p:graphicFrame>
        <p:nvGraphicFramePr>
          <p:cNvPr id="50" name="Object 8"/>
          <p:cNvGraphicFramePr>
            <a:graphicFrameLocks noChangeAspect="1"/>
          </p:cNvGraphicFramePr>
          <p:nvPr/>
        </p:nvGraphicFramePr>
        <p:xfrm>
          <a:off x="6066637" y="5357826"/>
          <a:ext cx="1527964" cy="496231"/>
        </p:xfrm>
        <a:graphic>
          <a:graphicData uri="http://schemas.openxmlformats.org/presentationml/2006/ole">
            <p:oleObj spid="_x0000_s153606" name="数式" r:id="rId7" imgW="863280" imgH="253800" progId="Equation.3">
              <p:embed/>
            </p:oleObj>
          </a:graphicData>
        </a:graphic>
      </p:graphicFrame>
      <p:sp>
        <p:nvSpPr>
          <p:cNvPr id="51" name="右矢印 50"/>
          <p:cNvSpPr/>
          <p:nvPr/>
        </p:nvSpPr>
        <p:spPr>
          <a:xfrm>
            <a:off x="1071538" y="6429396"/>
            <a:ext cx="428628" cy="28575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643042" y="6427137"/>
            <a:ext cx="71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 smtClean="0">
                <a:solidFill>
                  <a:srgbClr val="FF0000"/>
                </a:solidFill>
              </a:rPr>
              <a:t>It is necessary to obtain </a:t>
            </a:r>
            <a:r>
              <a:rPr kumimoji="1" lang="en-US" altLang="ja-JP" sz="2200" b="1" dirty="0" err="1" smtClean="0">
                <a:solidFill>
                  <a:srgbClr val="FF0000"/>
                </a:solidFill>
              </a:rPr>
              <a:t>massless</a:t>
            </a:r>
            <a:r>
              <a:rPr kumimoji="1" lang="en-US" altLang="ja-JP" sz="22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2200" b="1" dirty="0" err="1" smtClean="0">
                <a:solidFill>
                  <a:srgbClr val="FF0000"/>
                </a:solidFill>
              </a:rPr>
              <a:t>chiral</a:t>
            </a:r>
            <a:r>
              <a:rPr kumimoji="1" lang="en-US" altLang="ja-JP" sz="22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2200" b="1" dirty="0" err="1" smtClean="0">
                <a:solidFill>
                  <a:srgbClr val="FF0000"/>
                </a:solidFill>
              </a:rPr>
              <a:t>fermion</a:t>
            </a:r>
            <a:endParaRPr kumimoji="1" lang="ja-JP" altLang="en-US" sz="2200" b="1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286512" y="5715016"/>
            <a:ext cx="285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:        generator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graphicFrame>
        <p:nvGraphicFramePr>
          <p:cNvPr id="54" name="Object 9"/>
          <p:cNvGraphicFramePr>
            <a:graphicFrameLocks noChangeAspect="1"/>
          </p:cNvGraphicFramePr>
          <p:nvPr/>
        </p:nvGraphicFramePr>
        <p:xfrm>
          <a:off x="6066637" y="5782620"/>
          <a:ext cx="291313" cy="428628"/>
        </p:xfrm>
        <a:graphic>
          <a:graphicData uri="http://schemas.openxmlformats.org/presentationml/2006/ole">
            <p:oleObj spid="_x0000_s153607" name="数式" r:id="rId8" imgW="152280" imgH="203040" progId="Equation.3">
              <p:embed/>
            </p:oleObj>
          </a:graphicData>
        </a:graphic>
      </p:graphicFrame>
      <p:graphicFrame>
        <p:nvGraphicFramePr>
          <p:cNvPr id="55" name="Object 10"/>
          <p:cNvGraphicFramePr>
            <a:graphicFrameLocks noChangeAspect="1"/>
          </p:cNvGraphicFramePr>
          <p:nvPr/>
        </p:nvGraphicFramePr>
        <p:xfrm>
          <a:off x="6500825" y="5793802"/>
          <a:ext cx="710245" cy="417445"/>
        </p:xfrm>
        <a:graphic>
          <a:graphicData uri="http://schemas.openxmlformats.org/presentationml/2006/ole">
            <p:oleObj spid="_x0000_s153608" name="数式" r:id="rId9" imgW="406080" imgH="215640" progId="Equation.3">
              <p:embed/>
            </p:oleObj>
          </a:graphicData>
        </a:graphic>
      </p:graphicFrame>
      <p:sp>
        <p:nvSpPr>
          <p:cNvPr id="60" name="角丸四角形 59"/>
          <p:cNvSpPr/>
          <p:nvPr/>
        </p:nvSpPr>
        <p:spPr>
          <a:xfrm>
            <a:off x="6000760" y="5286388"/>
            <a:ext cx="3000396" cy="92869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078" name="Object 30"/>
          <p:cNvGraphicFramePr>
            <a:graphicFrameLocks noChangeAspect="1"/>
          </p:cNvGraphicFramePr>
          <p:nvPr/>
        </p:nvGraphicFramePr>
        <p:xfrm>
          <a:off x="6192835" y="3000375"/>
          <a:ext cx="2189162" cy="879475"/>
        </p:xfrm>
        <a:graphic>
          <a:graphicData uri="http://schemas.openxmlformats.org/presentationml/2006/ole">
            <p:oleObj spid="_x0000_s153609" name="数式" r:id="rId10" imgW="1206360" imgH="482400" progId="Equation.3">
              <p:embed/>
            </p:oleObj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5643570" y="257174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6-dim </a:t>
            </a:r>
            <a:r>
              <a:rPr kumimoji="1" lang="en-US" altLang="ja-JP" dirty="0" err="1" smtClean="0"/>
              <a:t>chiral</a:t>
            </a:r>
            <a:r>
              <a:rPr kumimoji="1" lang="en-US" altLang="ja-JP" dirty="0" smtClean="0"/>
              <a:t> projection op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71406" y="71414"/>
            <a:ext cx="474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 Brief review of UED model with two-sphere</a:t>
            </a:r>
            <a:endParaRPr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29058" y="598862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(Manton 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(1979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6"/>
          <p:cNvGraphicFramePr>
            <a:graphicFrameLocks noChangeAspect="1"/>
          </p:cNvGraphicFramePr>
          <p:nvPr/>
        </p:nvGraphicFramePr>
        <p:xfrm>
          <a:off x="714348" y="4638666"/>
          <a:ext cx="477838" cy="433388"/>
        </p:xfrm>
        <a:graphic>
          <a:graphicData uri="http://schemas.openxmlformats.org/presentationml/2006/ole">
            <p:oleObj spid="_x0000_s24578" name="数式" r:id="rId3" imgW="266400" imgH="241200" progId="Equation.3">
              <p:embed/>
            </p:oleObj>
          </a:graphicData>
        </a:graphic>
      </p:graphicFrame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766736" y="4264016"/>
          <a:ext cx="363537" cy="433388"/>
        </p:xfrm>
        <a:graphic>
          <a:graphicData uri="http://schemas.openxmlformats.org/presentationml/2006/ole">
            <p:oleObj spid="_x0000_s24579" name="数式" r:id="rId4" imgW="203040" imgH="241200" progId="Equation.3">
              <p:embed/>
            </p:oleObj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777828" y="3531971"/>
          <a:ext cx="341312" cy="387350"/>
        </p:xfrm>
        <a:graphic>
          <a:graphicData uri="http://schemas.openxmlformats.org/presentationml/2006/ole">
            <p:oleObj spid="_x0000_s24580" name="数式" r:id="rId5" imgW="190440" imgH="215640" progId="Equation.3">
              <p:embed/>
            </p:oleObj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777828" y="3133503"/>
          <a:ext cx="341312" cy="387350"/>
        </p:xfrm>
        <a:graphic>
          <a:graphicData uri="http://schemas.openxmlformats.org/presentationml/2006/ole">
            <p:oleObj spid="_x0000_s24581" name="数式" r:id="rId6" imgW="19044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66732" y="2776304"/>
          <a:ext cx="363538" cy="387350"/>
        </p:xfrm>
        <a:graphic>
          <a:graphicData uri="http://schemas.openxmlformats.org/presentationml/2006/ole">
            <p:oleObj spid="_x0000_s24582" name="数式" r:id="rId7" imgW="203040" imgH="21564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788957" y="2388954"/>
          <a:ext cx="319088" cy="387350"/>
        </p:xfrm>
        <a:graphic>
          <a:graphicData uri="http://schemas.openxmlformats.org/presentationml/2006/ole">
            <p:oleObj spid="_x0000_s24583" name="数式" r:id="rId8" imgW="177480" imgH="21564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793705" y="1990495"/>
          <a:ext cx="341313" cy="387350"/>
        </p:xfrm>
        <a:graphic>
          <a:graphicData uri="http://schemas.openxmlformats.org/presentationml/2006/ole">
            <p:oleObj spid="_x0000_s24584" name="数式" r:id="rId9" imgW="190440" imgH="215640" progId="Equation.3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071538" y="428604"/>
            <a:ext cx="71438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rgbClr val="002060"/>
                </a:solidFill>
              </a:rPr>
              <a:t>Field contents and their boundary conditions </a:t>
            </a:r>
          </a:p>
          <a:p>
            <a:pPr>
              <a:lnSpc>
                <a:spcPct val="120000"/>
              </a:lnSpc>
            </a:pPr>
            <a:r>
              <a:rPr lang="en-US" altLang="ja-JP" sz="2400" dirty="0" smtClean="0">
                <a:solidFill>
                  <a:srgbClr val="002060"/>
                </a:solidFill>
              </a:rPr>
              <a:t>   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>under</a:t>
            </a:r>
            <a:r>
              <a:rPr kumimoji="1" lang="en-US" altLang="ja-JP" sz="2400" b="1" dirty="0" smtClean="0">
                <a:solidFill>
                  <a:srgbClr val="002060"/>
                </a:solidFill>
              </a:rPr>
              <a:t> </a:t>
            </a:r>
          </a:p>
        </p:txBody>
      </p:sp>
      <p:graphicFrame>
        <p:nvGraphicFramePr>
          <p:cNvPr id="11" name="Object 19"/>
          <p:cNvGraphicFramePr>
            <a:graphicFrameLocks noChangeAspect="1"/>
          </p:cNvGraphicFramePr>
          <p:nvPr/>
        </p:nvGraphicFramePr>
        <p:xfrm>
          <a:off x="2384211" y="928670"/>
          <a:ext cx="773912" cy="428628"/>
        </p:xfrm>
        <a:graphic>
          <a:graphicData uri="http://schemas.openxmlformats.org/presentationml/2006/ole">
            <p:oleObj spid="_x0000_s24585" name="数式" r:id="rId10" imgW="368280" imgH="203040" progId="Equation.3">
              <p:embed/>
            </p:oleObj>
          </a:graphicData>
        </a:graphic>
      </p:graphicFrame>
      <p:sp>
        <p:nvSpPr>
          <p:cNvPr id="12" name="左右矢印 11"/>
          <p:cNvSpPr/>
          <p:nvPr/>
        </p:nvSpPr>
        <p:spPr>
          <a:xfrm>
            <a:off x="3158123" y="1042987"/>
            <a:ext cx="388946" cy="214298"/>
          </a:xfrm>
          <a:prstGeom prst="left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3" name="Object 20"/>
          <p:cNvGraphicFramePr>
            <a:graphicFrameLocks noChangeAspect="1"/>
          </p:cNvGraphicFramePr>
          <p:nvPr/>
        </p:nvGraphicFramePr>
        <p:xfrm>
          <a:off x="3515313" y="900095"/>
          <a:ext cx="1413877" cy="428628"/>
        </p:xfrm>
        <a:graphic>
          <a:graphicData uri="http://schemas.openxmlformats.org/presentationml/2006/ole">
            <p:oleObj spid="_x0000_s24586" name="数式" r:id="rId11" imgW="672840" imgH="203040" progId="Equation.3">
              <p:embed/>
            </p:oleObj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285719" y="1571612"/>
          <a:ext cx="8501123" cy="3480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5634"/>
                <a:gridCol w="2133658"/>
                <a:gridCol w="1935900"/>
                <a:gridCol w="2945931"/>
              </a:tblGrid>
              <a:tr h="42862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Particle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Ex-U(1) </a:t>
                      </a:r>
                      <a:r>
                        <a:rPr kumimoji="1" lang="en-US" altLang="ja-JP" dirty="0" err="1" smtClean="0"/>
                        <a:t>cahrge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6-dim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err="1" smtClean="0"/>
                        <a:t>Chirality</a:t>
                      </a:r>
                      <a:r>
                        <a:rPr kumimoji="1" lang="en-US" altLang="ja-JP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B.C.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8146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1/2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</a:t>
                      </a:r>
                      <a:r>
                        <a:rPr kumimoji="1" lang="ja-JP" altLang="en-US" dirty="0" smtClean="0"/>
                        <a:t>－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14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1/2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</a:t>
                      </a:r>
                      <a:r>
                        <a:rPr kumimoji="1" lang="ja-JP" altLang="en-US" dirty="0" smtClean="0"/>
                        <a:t>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14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1/2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</a:t>
                      </a:r>
                      <a:r>
                        <a:rPr kumimoji="1" lang="ja-JP" altLang="en-US" dirty="0" smtClean="0"/>
                        <a:t>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146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1/2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</a:t>
                      </a:r>
                      <a:r>
                        <a:rPr kumimoji="1" lang="ja-JP" altLang="en-US" dirty="0" smtClean="0"/>
                        <a:t>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146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1/2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</a:t>
                      </a:r>
                      <a:r>
                        <a:rPr kumimoji="1" lang="ja-JP" altLang="en-US" dirty="0" smtClean="0"/>
                        <a:t>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146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146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14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6059500" y="2043113"/>
          <a:ext cx="2600325" cy="304800"/>
        </p:xfrm>
        <a:graphic>
          <a:graphicData uri="http://schemas.openxmlformats.org/presentationml/2006/ole">
            <p:oleObj spid="_x0000_s24587" name="数式" r:id="rId12" imgW="2184120" imgH="22860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6092837" y="2419350"/>
          <a:ext cx="2495550" cy="304800"/>
        </p:xfrm>
        <a:graphic>
          <a:graphicData uri="http://schemas.openxmlformats.org/presentationml/2006/ole">
            <p:oleObj spid="_x0000_s24588" name="数式" r:id="rId13" imgW="2095200" imgH="228600" progId="Equation.3">
              <p:embed/>
            </p:oleObj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6059500" y="2776538"/>
          <a:ext cx="2600325" cy="304800"/>
        </p:xfrm>
        <a:graphic>
          <a:graphicData uri="http://schemas.openxmlformats.org/presentationml/2006/ole">
            <p:oleObj spid="_x0000_s24589" name="数式" r:id="rId14" imgW="2184120" imgH="228600" progId="Equation.3">
              <p:embed/>
            </p:oleObj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6092837" y="3186113"/>
          <a:ext cx="2495550" cy="304800"/>
        </p:xfrm>
        <a:graphic>
          <a:graphicData uri="http://schemas.openxmlformats.org/presentationml/2006/ole">
            <p:oleObj spid="_x0000_s24590" name="数式" r:id="rId15" imgW="2095200" imgH="228600" progId="Equation.3">
              <p:embed/>
            </p:oleObj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6088057" y="3543300"/>
          <a:ext cx="2495550" cy="304800"/>
        </p:xfrm>
        <a:graphic>
          <a:graphicData uri="http://schemas.openxmlformats.org/presentationml/2006/ole">
            <p:oleObj spid="_x0000_s24591" name="数式" r:id="rId16" imgW="2095200" imgH="228600" progId="Equation.3">
              <p:embed/>
            </p:oleObj>
          </a:graphicData>
        </a:graphic>
      </p:graphicFrame>
      <p:sp>
        <p:nvSpPr>
          <p:cNvPr id="20" name="上矢印 19"/>
          <p:cNvSpPr/>
          <p:nvPr/>
        </p:nvSpPr>
        <p:spPr>
          <a:xfrm>
            <a:off x="777828" y="5214950"/>
            <a:ext cx="285752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71538" y="5172030"/>
            <a:ext cx="521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Corresponding to SM particles</a:t>
            </a:r>
          </a:p>
        </p:txBody>
      </p:sp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6061083" y="3944926"/>
          <a:ext cx="2027238" cy="271462"/>
        </p:xfrm>
        <a:graphic>
          <a:graphicData uri="http://schemas.openxmlformats.org/presentationml/2006/ole">
            <p:oleObj spid="_x0000_s24592" name="数式" r:id="rId17" imgW="1701720" imgH="203040" progId="Equation.3">
              <p:embed/>
            </p:oleObj>
          </a:graphicData>
        </a:graphic>
      </p:graphicFrame>
      <p:graphicFrame>
        <p:nvGraphicFramePr>
          <p:cNvPr id="23" name="Object 17"/>
          <p:cNvGraphicFramePr>
            <a:graphicFrameLocks noChangeAspect="1"/>
          </p:cNvGraphicFramePr>
          <p:nvPr/>
        </p:nvGraphicFramePr>
        <p:xfrm>
          <a:off x="6057909" y="4332279"/>
          <a:ext cx="2101850" cy="322262"/>
        </p:xfrm>
        <a:graphic>
          <a:graphicData uri="http://schemas.openxmlformats.org/presentationml/2006/ole">
            <p:oleObj spid="_x0000_s24593" name="数式" r:id="rId18" imgW="1765080" imgH="241200" progId="Equation.3">
              <p:embed/>
            </p:oleObj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/>
        </p:nvGraphicFramePr>
        <p:xfrm>
          <a:off x="6000760" y="4714866"/>
          <a:ext cx="2373313" cy="322263"/>
        </p:xfrm>
        <a:graphic>
          <a:graphicData uri="http://schemas.openxmlformats.org/presentationml/2006/ole">
            <p:oleObj spid="_x0000_s24594" name="数式" r:id="rId19" imgW="1993680" imgH="241200" progId="Equation.3">
              <p:embed/>
            </p:oleObj>
          </a:graphicData>
        </a:graphic>
      </p:graphicFrame>
      <p:cxnSp>
        <p:nvCxnSpPr>
          <p:cNvPr id="26" name="直線コネクタ 25"/>
          <p:cNvCxnSpPr/>
          <p:nvPr/>
        </p:nvCxnSpPr>
        <p:spPr>
          <a:xfrm flipV="1">
            <a:off x="3929058" y="3929066"/>
            <a:ext cx="1857388" cy="35719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3929058" y="4286256"/>
            <a:ext cx="1857388" cy="35719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3929058" y="4714884"/>
            <a:ext cx="1857388" cy="35719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777828" y="3929066"/>
          <a:ext cx="319087" cy="296862"/>
        </p:xfrm>
        <a:graphic>
          <a:graphicData uri="http://schemas.openxmlformats.org/presentationml/2006/ole">
            <p:oleObj spid="_x0000_s24595" name="数式" r:id="rId20" imgW="177480" imgH="164880" progId="Equation.3">
              <p:embed/>
            </p:oleObj>
          </a:graphicData>
        </a:graphic>
      </p:graphicFrame>
      <p:sp>
        <p:nvSpPr>
          <p:cNvPr id="33" name="角丸四角形 32"/>
          <p:cNvSpPr/>
          <p:nvPr/>
        </p:nvSpPr>
        <p:spPr>
          <a:xfrm>
            <a:off x="71406" y="5643578"/>
            <a:ext cx="8929750" cy="1142984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1406" y="5786454"/>
            <a:ext cx="9358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2060"/>
                </a:solidFill>
              </a:rPr>
              <a:t>Ex-U(1) charge, 6-dim </a:t>
            </a:r>
            <a:r>
              <a:rPr kumimoji="1" lang="en-US" altLang="ja-JP" sz="2400" dirty="0" err="1" smtClean="0">
                <a:solidFill>
                  <a:srgbClr val="002060"/>
                </a:solidFill>
              </a:rPr>
              <a:t>chirality</a:t>
            </a:r>
            <a:r>
              <a:rPr kumimoji="1" lang="en-US" altLang="ja-JP" sz="2400" dirty="0" smtClean="0">
                <a:solidFill>
                  <a:srgbClr val="002060"/>
                </a:solidFill>
              </a:rPr>
              <a:t> and boundary condition are chosen to obtain corresponding SM particles as zero mode</a:t>
            </a:r>
            <a:endParaRPr kumimoji="1" lang="ja-JP" altLang="en-US" sz="2400" dirty="0">
              <a:solidFill>
                <a:srgbClr val="00206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1406" y="71414"/>
            <a:ext cx="474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 Brief review of UED model with two-sphere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角丸四角形 32"/>
          <p:cNvSpPr/>
          <p:nvPr/>
        </p:nvSpPr>
        <p:spPr>
          <a:xfrm>
            <a:off x="580996" y="4000504"/>
            <a:ext cx="8348722" cy="2143140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571472" y="1643050"/>
            <a:ext cx="8429684" cy="1928826"/>
          </a:xfrm>
          <a:prstGeom prst="roundRect">
            <a:avLst/>
          </a:prstGeom>
          <a:solidFill>
            <a:schemeClr val="bg1"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500034" y="642918"/>
            <a:ext cx="785818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1472" y="642918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err="1" smtClean="0">
                <a:solidFill>
                  <a:schemeClr val="accent5">
                    <a:lumMod val="75000"/>
                  </a:schemeClr>
                </a:solidFill>
              </a:rPr>
              <a:t>Kaluza</a:t>
            </a:r>
            <a:r>
              <a:rPr lang="en-US" altLang="ja-JP" sz="2800" b="1" dirty="0" smtClean="0">
                <a:solidFill>
                  <a:schemeClr val="accent5">
                    <a:lumMod val="75000"/>
                  </a:schemeClr>
                </a:solidFill>
              </a:rPr>
              <a:t>-Klein mode expansion and KK mass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1752889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Gauge field (4-dim components)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42910" y="2271715"/>
          <a:ext cx="3990975" cy="800100"/>
        </p:xfrm>
        <a:graphic>
          <a:graphicData uri="http://schemas.openxmlformats.org/presentationml/2006/ole">
            <p:oleObj spid="_x0000_s27650" name="数式" r:id="rId3" imgW="1917360" imgH="342720" progId="Equation.3">
              <p:embed/>
            </p:oleObj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85786" y="3090446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Satisfying boundary condition</a:t>
            </a:r>
            <a:endParaRPr kumimoji="1" lang="ja-JP" altLang="en-US" sz="1600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726270" y="3071810"/>
          <a:ext cx="1992678" cy="357190"/>
        </p:xfrm>
        <a:graphic>
          <a:graphicData uri="http://schemas.openxmlformats.org/presentationml/2006/ole">
            <p:oleObj spid="_x0000_s27652" name="数式" r:id="rId4" imgW="1511280" imgH="241200" progId="Equation.3">
              <p:embed/>
            </p:oleObj>
          </a:graphicData>
        </a:graphic>
      </p:graphicFrame>
      <p:sp>
        <p:nvSpPr>
          <p:cNvPr id="10" name="大かっこ 9"/>
          <p:cNvSpPr/>
          <p:nvPr/>
        </p:nvSpPr>
        <p:spPr>
          <a:xfrm>
            <a:off x="785786" y="3000372"/>
            <a:ext cx="8072494" cy="500066"/>
          </a:xfrm>
          <a:prstGeom prst="bracketPair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4175139" y="3071810"/>
          <a:ext cx="2397125" cy="433387"/>
        </p:xfrm>
        <a:graphic>
          <a:graphicData uri="http://schemas.openxmlformats.org/presentationml/2006/ole">
            <p:oleObj spid="_x0000_s27657" name="数式" r:id="rId5" imgW="1498320" imgH="241200" progId="Equation.3">
              <p:embed/>
            </p:oleObj>
          </a:graphicData>
        </a:graphic>
      </p:graphicFrame>
      <p:sp>
        <p:nvSpPr>
          <p:cNvPr id="18" name="中かっこ 17"/>
          <p:cNvSpPr/>
          <p:nvPr/>
        </p:nvSpPr>
        <p:spPr>
          <a:xfrm>
            <a:off x="6643702" y="3071810"/>
            <a:ext cx="2143140" cy="357190"/>
          </a:xfrm>
          <a:prstGeom prst="brace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5214942" y="2214554"/>
          <a:ext cx="3214710" cy="682855"/>
        </p:xfrm>
        <a:graphic>
          <a:graphicData uri="http://schemas.openxmlformats.org/presentationml/2006/ole">
            <p:oleObj spid="_x0000_s27658" name="数式" r:id="rId6" imgW="2349360" imgH="444240" progId="Equation.3">
              <p:embed/>
            </p:oleObj>
          </a:graphicData>
        </a:graphic>
      </p:graphicFrame>
      <p:sp>
        <p:nvSpPr>
          <p:cNvPr id="21" name="中かっこ 20"/>
          <p:cNvSpPr/>
          <p:nvPr/>
        </p:nvSpPr>
        <p:spPr>
          <a:xfrm>
            <a:off x="5072066" y="2263987"/>
            <a:ext cx="3500462" cy="500066"/>
          </a:xfrm>
          <a:prstGeom prst="bracePair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1472" y="4038905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err="1" smtClean="0">
                <a:solidFill>
                  <a:schemeClr val="accent6">
                    <a:lumMod val="75000"/>
                  </a:schemeClr>
                </a:solidFill>
              </a:rPr>
              <a:t>Fermion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714412" y="4457458"/>
          <a:ext cx="4286280" cy="1043244"/>
        </p:xfrm>
        <a:graphic>
          <a:graphicData uri="http://schemas.openxmlformats.org/presentationml/2006/ole">
            <p:oleObj spid="_x0000_s27660" name="数式" r:id="rId7" imgW="2222280" imgH="482400" progId="Equation.3">
              <p:embed/>
            </p:oleObj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5214942" y="4331650"/>
          <a:ext cx="3519515" cy="383230"/>
        </p:xfrm>
        <a:graphic>
          <a:graphicData uri="http://schemas.openxmlformats.org/presentationml/2006/ole">
            <p:oleObj spid="_x0000_s27661" name="数式" r:id="rId8" imgW="2476440" imgH="241200" progId="Equation.3">
              <p:embed/>
            </p:oleObj>
          </a:graphicData>
        </a:graphic>
      </p:graphicFrame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6729372" y="4872016"/>
          <a:ext cx="1200214" cy="700124"/>
        </p:xfrm>
        <a:graphic>
          <a:graphicData uri="http://schemas.openxmlformats.org/presentationml/2006/ole">
            <p:oleObj spid="_x0000_s27662" name="数式" r:id="rId9" imgW="927000" imgH="482400" progId="Equation.3">
              <p:embed/>
            </p:oleObj>
          </a:graphicData>
        </a:graphic>
      </p:graphicFrame>
      <p:sp>
        <p:nvSpPr>
          <p:cNvPr id="28" name="大かっこ 27"/>
          <p:cNvSpPr/>
          <p:nvPr/>
        </p:nvSpPr>
        <p:spPr>
          <a:xfrm>
            <a:off x="5143568" y="4214818"/>
            <a:ext cx="3643274" cy="142876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785786" y="5572140"/>
          <a:ext cx="664368" cy="476265"/>
        </p:xfrm>
        <a:graphic>
          <a:graphicData uri="http://schemas.openxmlformats.org/presentationml/2006/ole">
            <p:oleObj spid="_x0000_s27665" name="数式" r:id="rId10" imgW="330120" imgH="241200" progId="Equation.3">
              <p:embed/>
            </p:oleObj>
          </a:graphicData>
        </a:graphic>
      </p:graphicFrame>
      <p:sp>
        <p:nvSpPr>
          <p:cNvPr id="29" name="テキスト ボックス 28"/>
          <p:cNvSpPr txBox="1"/>
          <p:nvPr/>
        </p:nvSpPr>
        <p:spPr>
          <a:xfrm>
            <a:off x="1428728" y="5679073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are written by Jacobi polynomials</a:t>
            </a:r>
            <a:endParaRPr kumimoji="1" lang="ja-JP" altLang="en-US" sz="1600" dirty="0"/>
          </a:p>
        </p:txBody>
      </p:sp>
      <p:sp>
        <p:nvSpPr>
          <p:cNvPr id="30" name="大かっこ 29"/>
          <p:cNvSpPr/>
          <p:nvPr/>
        </p:nvSpPr>
        <p:spPr>
          <a:xfrm>
            <a:off x="714348" y="5619777"/>
            <a:ext cx="4214842" cy="42862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71406" y="71414"/>
            <a:ext cx="474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 Brief review of UED model with two-sphere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714348" y="1357298"/>
            <a:ext cx="8072494" cy="4500594"/>
          </a:xfrm>
          <a:prstGeom prst="roundRect">
            <a:avLst/>
          </a:prstGeom>
          <a:solidFill>
            <a:schemeClr val="bg1"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8596" y="76264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C00000"/>
                </a:solidFill>
              </a:rPr>
              <a:t>KK mass spectrum without quantum correction</a:t>
            </a:r>
          </a:p>
        </p:txBody>
      </p:sp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1096915" y="2017713"/>
          <a:ext cx="501650" cy="593725"/>
        </p:xfrm>
        <a:graphic>
          <a:graphicData uri="http://schemas.openxmlformats.org/presentationml/2006/ole">
            <p:oleObj spid="_x0000_s152578" name="数式" r:id="rId3" imgW="241200" imgH="253800" progId="Equation.3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246968" y="1928802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2060"/>
                </a:solidFill>
              </a:rPr>
              <a:t>KK mass</a:t>
            </a:r>
            <a:endParaRPr kumimoji="1" lang="ja-JP" alt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27702" y="1928802"/>
            <a:ext cx="246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2060"/>
                </a:solidFill>
              </a:rPr>
              <a:t>Mass degeneracy</a:t>
            </a:r>
            <a:endParaRPr kumimoji="1" lang="ja-JP" alt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1108050" y="3071810"/>
          <a:ext cx="476250" cy="534988"/>
        </p:xfrm>
        <a:graphic>
          <a:graphicData uri="http://schemas.openxmlformats.org/presentationml/2006/ole">
            <p:oleObj spid="_x0000_s152579" name="数式" r:id="rId4" imgW="228600" imgH="228600" progId="Equation.3">
              <p:embed/>
            </p:oleObj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1071538" y="3929066"/>
          <a:ext cx="528637" cy="534987"/>
        </p:xfrm>
        <a:graphic>
          <a:graphicData uri="http://schemas.openxmlformats.org/presentationml/2006/ole">
            <p:oleObj spid="_x0000_s152580" name="数式" r:id="rId5" imgW="253800" imgH="228600" progId="Equation.3">
              <p:embed/>
            </p:oleObj>
          </a:graphicData>
        </a:graphic>
      </p:graphicFrame>
      <p:graphicFrame>
        <p:nvGraphicFramePr>
          <p:cNvPr id="151557" name="Object 5"/>
          <p:cNvGraphicFramePr>
            <a:graphicFrameLocks noChangeAspect="1"/>
          </p:cNvGraphicFramePr>
          <p:nvPr/>
        </p:nvGraphicFramePr>
        <p:xfrm>
          <a:off x="1071538" y="4768862"/>
          <a:ext cx="581025" cy="446088"/>
        </p:xfrm>
        <a:graphic>
          <a:graphicData uri="http://schemas.openxmlformats.org/presentationml/2006/ole">
            <p:oleObj spid="_x0000_s152581" name="数式" r:id="rId6" imgW="279360" imgH="190440" progId="Equation.3">
              <p:embed/>
            </p:oleObj>
          </a:graphicData>
        </a:graphic>
      </p:graphicFrame>
      <p:graphicFrame>
        <p:nvGraphicFramePr>
          <p:cNvPr id="151559" name="Object 7"/>
          <p:cNvGraphicFramePr>
            <a:graphicFrameLocks noChangeAspect="1"/>
          </p:cNvGraphicFramePr>
          <p:nvPr/>
        </p:nvGraphicFramePr>
        <p:xfrm>
          <a:off x="5661010" y="2553982"/>
          <a:ext cx="403225" cy="290513"/>
        </p:xfrm>
        <a:graphic>
          <a:graphicData uri="http://schemas.openxmlformats.org/presentationml/2006/ole">
            <p:oleObj spid="_x0000_s152582" name="数式" r:id="rId7" imgW="279360" imgH="177480" progId="Equation.3">
              <p:embed/>
            </p:oleObj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6226819" y="2541829"/>
            <a:ext cx="458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for</a:t>
            </a:r>
            <a:endParaRPr kumimoji="1" lang="ja-JP" altLang="en-US" dirty="0"/>
          </a:p>
        </p:txBody>
      </p:sp>
      <p:graphicFrame>
        <p:nvGraphicFramePr>
          <p:cNvPr id="151560" name="Object 8"/>
          <p:cNvGraphicFramePr>
            <a:graphicFrameLocks noChangeAspect="1"/>
          </p:cNvGraphicFramePr>
          <p:nvPr/>
        </p:nvGraphicFramePr>
        <p:xfrm>
          <a:off x="6645275" y="2549220"/>
          <a:ext cx="754063" cy="290512"/>
        </p:xfrm>
        <a:graphic>
          <a:graphicData uri="http://schemas.openxmlformats.org/presentationml/2006/ole">
            <p:oleObj spid="_x0000_s152583" name="数式" r:id="rId8" imgW="520560" imgH="177480" progId="Equation.3">
              <p:embed/>
            </p:oleObj>
          </a:graphicData>
        </a:graphic>
      </p:graphicFrame>
      <p:graphicFrame>
        <p:nvGraphicFramePr>
          <p:cNvPr id="151561" name="Object 9"/>
          <p:cNvGraphicFramePr>
            <a:graphicFrameLocks noChangeAspect="1"/>
          </p:cNvGraphicFramePr>
          <p:nvPr/>
        </p:nvGraphicFramePr>
        <p:xfrm>
          <a:off x="7542214" y="2533345"/>
          <a:ext cx="993775" cy="331787"/>
        </p:xfrm>
        <a:graphic>
          <a:graphicData uri="http://schemas.openxmlformats.org/presentationml/2006/ole">
            <p:oleObj spid="_x0000_s152584" name="数式" r:id="rId9" imgW="685800" imgH="203040" progId="Equation.3">
              <p:embed/>
            </p:oleObj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5729273" y="2885770"/>
          <a:ext cx="128587" cy="290512"/>
        </p:xfrm>
        <a:graphic>
          <a:graphicData uri="http://schemas.openxmlformats.org/presentationml/2006/ole">
            <p:oleObj spid="_x0000_s152585" name="数式" r:id="rId10" imgW="88560" imgH="177480" progId="Equation.3">
              <p:embed/>
            </p:oleObj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6226819" y="2827581"/>
            <a:ext cx="458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for</a:t>
            </a:r>
            <a:endParaRPr kumimoji="1" lang="ja-JP" altLang="en-US" dirty="0"/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6664310" y="2834970"/>
          <a:ext cx="715963" cy="290512"/>
        </p:xfrm>
        <a:graphic>
          <a:graphicData uri="http://schemas.openxmlformats.org/presentationml/2006/ole">
            <p:oleObj spid="_x0000_s152586" name="数式" r:id="rId11" imgW="495000" imgH="177480" progId="Equation.3">
              <p:embed/>
            </p:oleObj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/>
        </p:nvGraphicFramePr>
        <p:xfrm>
          <a:off x="7548571" y="2819097"/>
          <a:ext cx="993775" cy="331787"/>
        </p:xfrm>
        <a:graphic>
          <a:graphicData uri="http://schemas.openxmlformats.org/presentationml/2006/ole">
            <p:oleObj spid="_x0000_s152587" name="数式" r:id="rId12" imgW="685800" imgH="203040" progId="Equation.3">
              <p:embed/>
            </p:oleObj>
          </a:graphicData>
        </a:graphic>
      </p:graphicFrame>
      <p:graphicFrame>
        <p:nvGraphicFramePr>
          <p:cNvPr id="151586" name="Object 34"/>
          <p:cNvGraphicFramePr>
            <a:graphicFrameLocks noChangeAspect="1"/>
          </p:cNvGraphicFramePr>
          <p:nvPr/>
        </p:nvGraphicFramePr>
        <p:xfrm>
          <a:off x="2500298" y="2461905"/>
          <a:ext cx="2562225" cy="785812"/>
        </p:xfrm>
        <a:graphic>
          <a:graphicData uri="http://schemas.openxmlformats.org/presentationml/2006/ole">
            <p:oleObj spid="_x0000_s152609" name="数式" r:id="rId13" imgW="1422360" imgH="444240" progId="Equation.3">
              <p:embed/>
            </p:oleObj>
          </a:graphicData>
        </a:graphic>
      </p:graphicFrame>
      <p:sp>
        <p:nvSpPr>
          <p:cNvPr id="51" name="右中かっこ 50"/>
          <p:cNvSpPr/>
          <p:nvPr/>
        </p:nvSpPr>
        <p:spPr>
          <a:xfrm>
            <a:off x="1857356" y="1928802"/>
            <a:ext cx="500066" cy="3357586"/>
          </a:xfrm>
          <a:prstGeom prst="rightBrac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29058" y="3500438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For fields whose zero mode is forbidden</a:t>
            </a:r>
          </a:p>
          <a:p>
            <a:r>
              <a:rPr lang="en-US" altLang="ja-JP" dirty="0" smtClean="0"/>
              <a:t>by B.C. </a:t>
            </a:r>
            <a:endParaRPr kumimoji="1" lang="ja-JP" altLang="en-US" dirty="0"/>
          </a:p>
        </p:txBody>
      </p:sp>
      <p:graphicFrame>
        <p:nvGraphicFramePr>
          <p:cNvPr id="152610" name="Object 34"/>
          <p:cNvGraphicFramePr>
            <a:graphicFrameLocks noChangeAspect="1"/>
          </p:cNvGraphicFramePr>
          <p:nvPr/>
        </p:nvGraphicFramePr>
        <p:xfrm>
          <a:off x="5187944" y="3786183"/>
          <a:ext cx="457200" cy="290513"/>
        </p:xfrm>
        <a:graphic>
          <a:graphicData uri="http://schemas.openxmlformats.org/presentationml/2006/ole">
            <p:oleObj spid="_x0000_s152610" name="数式" r:id="rId14" imgW="317160" imgH="177480" progId="Equation.3">
              <p:embed/>
            </p:oleObj>
          </a:graphicData>
        </a:graphic>
      </p:graphicFrame>
      <p:sp>
        <p:nvSpPr>
          <p:cNvPr id="22" name="大かっこ 21"/>
          <p:cNvSpPr/>
          <p:nvPr/>
        </p:nvSpPr>
        <p:spPr>
          <a:xfrm>
            <a:off x="3929058" y="3500438"/>
            <a:ext cx="4714908" cy="714380"/>
          </a:xfrm>
          <a:prstGeom prst="bracketPair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57356" y="5884151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sz="2400" b="1" dirty="0" smtClean="0">
                <a:solidFill>
                  <a:schemeClr val="accent5">
                    <a:lumMod val="75000"/>
                  </a:schemeClr>
                </a:solidFill>
              </a:rPr>
              <a:t>KK mass spectrum is specified by </a:t>
            </a:r>
          </a:p>
          <a:p>
            <a:r>
              <a:rPr lang="en-US" altLang="ja-JP" sz="2400" b="1" dirty="0" smtClean="0">
                <a:solidFill>
                  <a:schemeClr val="accent5">
                    <a:lumMod val="75000"/>
                  </a:schemeClr>
                </a:solidFill>
              </a:rPr>
              <a:t>    angular momentum on two-sphere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71406" y="71414"/>
            <a:ext cx="474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 Brief review of UED model with two-sphere</a:t>
            </a:r>
            <a:endParaRPr lang="ja-JP" altLang="en-US" dirty="0"/>
          </a:p>
        </p:txBody>
      </p:sp>
      <p:graphicFrame>
        <p:nvGraphicFramePr>
          <p:cNvPr id="27" name="Object 12"/>
          <p:cNvGraphicFramePr>
            <a:graphicFrameLocks noChangeAspect="1"/>
          </p:cNvGraphicFramePr>
          <p:nvPr/>
        </p:nvGraphicFramePr>
        <p:xfrm>
          <a:off x="3000364" y="5197490"/>
          <a:ext cx="490538" cy="446088"/>
        </p:xfrm>
        <a:graphic>
          <a:graphicData uri="http://schemas.openxmlformats.org/presentationml/2006/ole">
            <p:oleObj spid="_x0000_s152611" name="数式" r:id="rId15" imgW="266400" imgH="241200" progId="Equation.3">
              <p:embed/>
            </p:oleObj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3500430" y="526892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:linear combination of </a:t>
            </a:r>
            <a:endParaRPr kumimoji="1" lang="ja-JP" altLang="en-US" dirty="0"/>
          </a:p>
        </p:txBody>
      </p:sp>
      <p:graphicFrame>
        <p:nvGraphicFramePr>
          <p:cNvPr id="29" name="Object 13"/>
          <p:cNvGraphicFramePr>
            <a:graphicFrameLocks noChangeAspect="1"/>
          </p:cNvGraphicFramePr>
          <p:nvPr/>
        </p:nvGraphicFramePr>
        <p:xfrm>
          <a:off x="6059502" y="5197490"/>
          <a:ext cx="584200" cy="446088"/>
        </p:xfrm>
        <a:graphic>
          <a:graphicData uri="http://schemas.openxmlformats.org/presentationml/2006/ole">
            <p:oleObj spid="_x0000_s152612" name="数式" r:id="rId16" imgW="317160" imgH="241200" progId="Equation.3">
              <p:embed/>
            </p:oleObj>
          </a:graphicData>
        </a:graphic>
      </p:graphicFrame>
      <p:sp>
        <p:nvSpPr>
          <p:cNvPr id="30" name="大かっこ 29"/>
          <p:cNvSpPr/>
          <p:nvPr/>
        </p:nvSpPr>
        <p:spPr>
          <a:xfrm>
            <a:off x="2928926" y="5268928"/>
            <a:ext cx="3929090" cy="357190"/>
          </a:xfrm>
          <a:prstGeom prst="bracketPair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28860" y="4312515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sz="2400" b="1" dirty="0" smtClean="0">
                <a:solidFill>
                  <a:schemeClr val="accent4">
                    <a:lumMod val="75000"/>
                  </a:schemeClr>
                </a:solidFill>
              </a:rPr>
              <a:t>Lightest </a:t>
            </a:r>
            <a:r>
              <a:rPr lang="en-US" altLang="ja-JP" sz="2400" b="1" dirty="0" err="1" smtClean="0">
                <a:solidFill>
                  <a:schemeClr val="accent4">
                    <a:lumMod val="75000"/>
                  </a:schemeClr>
                </a:solidFill>
              </a:rPr>
              <a:t>kk</a:t>
            </a:r>
            <a:r>
              <a:rPr lang="en-US" altLang="ja-JP" sz="2400" b="1" dirty="0" smtClean="0">
                <a:solidFill>
                  <a:schemeClr val="accent4">
                    <a:lumMod val="75000"/>
                  </a:schemeClr>
                </a:solidFill>
              </a:rPr>
              <a:t> particle is stable by Z</a:t>
            </a:r>
            <a:r>
              <a:rPr lang="en-US" altLang="ja-JP" sz="1600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r>
              <a:rPr lang="en-US" altLang="ja-JP" sz="2400" b="1" dirty="0" smtClean="0">
                <a:solidFill>
                  <a:schemeClr val="accent4">
                    <a:lumMod val="75000"/>
                  </a:schemeClr>
                </a:solidFill>
              </a:rPr>
              <a:t>   parity on the </a:t>
            </a:r>
            <a:r>
              <a:rPr lang="en-US" altLang="ja-JP" sz="2400" b="1" dirty="0" err="1" smtClean="0">
                <a:solidFill>
                  <a:schemeClr val="accent4">
                    <a:lumMod val="75000"/>
                  </a:schemeClr>
                </a:solidFill>
              </a:rPr>
              <a:t>orbifold</a:t>
            </a:r>
            <a:endParaRPr lang="en-US" altLang="ja-JP" sz="24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5784" y="28574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 smtClean="0"/>
              <a:t>3. </a:t>
            </a:r>
            <a:r>
              <a:rPr lang="en-US" altLang="ja-JP" sz="4000" dirty="0" smtClean="0"/>
              <a:t>Quantum correction to KK mass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1406" y="71414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Quantum correction to KK mass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4282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002060"/>
                </a:solidFill>
              </a:rPr>
              <a:t>We calculate quantum correction to KK mass 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1142984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00B050"/>
                </a:solidFill>
              </a:rPr>
              <a:t>We focus on U(1)</a:t>
            </a:r>
            <a:r>
              <a:rPr lang="en-US" altLang="ja-JP" sz="1600" b="1" dirty="0" smtClean="0">
                <a:solidFill>
                  <a:srgbClr val="00B050"/>
                </a:solidFill>
              </a:rPr>
              <a:t>Y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 </a:t>
            </a:r>
            <a:r>
              <a:rPr lang="en-US" altLang="ja-JP" sz="2800" b="1" dirty="0" err="1" smtClean="0">
                <a:solidFill>
                  <a:srgbClr val="00B050"/>
                </a:solidFill>
              </a:rPr>
              <a:t>interection</a:t>
            </a:r>
            <a:endParaRPr lang="en-US" altLang="ja-JP" sz="2800" b="1" dirty="0" smtClean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00166" y="1812185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To confirm 1st KK photon (U(1)</a:t>
            </a:r>
            <a:r>
              <a:rPr kumimoji="1" lang="en-US" altLang="ja-JP" sz="1200" b="1" dirty="0" smtClean="0"/>
              <a:t>Y</a:t>
            </a:r>
            <a:r>
              <a:rPr kumimoji="1" lang="en-US" altLang="ja-JP" sz="2400" b="1" dirty="0" smtClean="0"/>
              <a:t> gauge boson) is the lightest one</a:t>
            </a:r>
            <a:endParaRPr kumimoji="1" lang="ja-JP" altLang="en-US" sz="2400" b="1" dirty="0"/>
          </a:p>
        </p:txBody>
      </p:sp>
      <p:sp>
        <p:nvSpPr>
          <p:cNvPr id="6" name="右矢印 5"/>
          <p:cNvSpPr/>
          <p:nvPr/>
        </p:nvSpPr>
        <p:spPr>
          <a:xfrm>
            <a:off x="785786" y="1928802"/>
            <a:ext cx="57150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14480" y="264318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1st KK gluon would be heavy because of non-</a:t>
            </a:r>
            <a:r>
              <a:rPr lang="en-US" altLang="ja-JP" dirty="0" err="1" smtClean="0"/>
              <a:t>abelian</a:t>
            </a:r>
            <a:r>
              <a:rPr lang="en-US" altLang="ja-JP" dirty="0" smtClean="0"/>
              <a:t> gauge </a:t>
            </a:r>
            <a:r>
              <a:rPr lang="en-US" altLang="ja-JP" dirty="0" err="1" smtClean="0"/>
              <a:t>interection</a:t>
            </a:r>
            <a:endParaRPr kumimoji="1" lang="ja-JP" altLang="en-US" dirty="0"/>
          </a:p>
        </p:txBody>
      </p:sp>
      <p:sp>
        <p:nvSpPr>
          <p:cNvPr id="8" name="大かっこ 7"/>
          <p:cNvSpPr/>
          <p:nvPr/>
        </p:nvSpPr>
        <p:spPr>
          <a:xfrm>
            <a:off x="1643042" y="2643182"/>
            <a:ext cx="7072362" cy="64294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71604" y="3669573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We must confirm 1st</a:t>
            </a:r>
            <a:r>
              <a:rPr lang="en-US" altLang="ja-JP" sz="2400" b="1" baseline="30000" dirty="0" smtClean="0">
                <a:solidFill>
                  <a:srgbClr val="C0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 KK photon can be lighter than right handed lepton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472" y="4764297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002060"/>
                </a:solidFill>
              </a:rPr>
              <a:t>As a first step   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57224" y="5241209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</a:rPr>
              <a:t>We compare the structure of one loop diagram with that of </a:t>
            </a:r>
            <a:r>
              <a:rPr lang="en-US" altLang="ja-JP" sz="2400" b="1" dirty="0" err="1" smtClean="0">
                <a:solidFill>
                  <a:schemeClr val="accent6">
                    <a:lumMod val="50000"/>
                  </a:schemeClr>
                </a:solidFill>
              </a:rPr>
              <a:t>mUED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</a:rPr>
              <a:t> case 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>(</a:t>
            </a:r>
            <a:r>
              <a:rPr lang="en-US" altLang="ja-JP" b="1" dirty="0" err="1" smtClean="0">
                <a:solidFill>
                  <a:srgbClr val="002060"/>
                </a:solidFill>
              </a:rPr>
              <a:t>H.Cheng</a:t>
            </a:r>
            <a:r>
              <a:rPr lang="en-US" altLang="ja-JP" b="1" dirty="0" smtClean="0">
                <a:solidFill>
                  <a:srgbClr val="002060"/>
                </a:solidFill>
              </a:rPr>
              <a:t>, </a:t>
            </a:r>
            <a:r>
              <a:rPr lang="en-US" altLang="ja-JP" b="1" dirty="0" err="1" smtClean="0">
                <a:solidFill>
                  <a:srgbClr val="002060"/>
                </a:solidFill>
              </a:rPr>
              <a:t>K.T.Matchev</a:t>
            </a:r>
            <a:r>
              <a:rPr lang="en-US" altLang="ja-JP" b="1" dirty="0" smtClean="0">
                <a:solidFill>
                  <a:srgbClr val="002060"/>
                </a:solidFill>
              </a:rPr>
              <a:t> and </a:t>
            </a:r>
            <a:r>
              <a:rPr lang="en-US" altLang="ja-JP" b="1" dirty="0" err="1" smtClean="0">
                <a:solidFill>
                  <a:srgbClr val="002060"/>
                </a:solidFill>
              </a:rPr>
              <a:t>M.Schmaltz</a:t>
            </a:r>
            <a:r>
              <a:rPr lang="en-US" altLang="ja-JP" b="1" dirty="0" smtClean="0">
                <a:solidFill>
                  <a:srgbClr val="002060"/>
                </a:solidFill>
              </a:rPr>
              <a:t> 2002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14282" y="4071942"/>
            <a:ext cx="6786610" cy="192882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14282" y="1880518"/>
            <a:ext cx="6072230" cy="197711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57290" y="714356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C00000"/>
                </a:solidFill>
              </a:rPr>
              <a:t>Calculation of one loop correction 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128586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002060"/>
                </a:solidFill>
              </a:rPr>
              <a:t>One loop diagrams for mass correction 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2000240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err="1" smtClean="0">
                <a:solidFill>
                  <a:schemeClr val="accent6">
                    <a:lumMod val="75000"/>
                  </a:schemeClr>
                </a:solidFill>
              </a:rPr>
              <a:t>Fermion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(right-handed lepton)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491" y="2500306"/>
            <a:ext cx="42195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357158" y="407194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Gauge boson(U(1)</a:t>
            </a:r>
            <a:r>
              <a:rPr lang="en-US" altLang="ja-JP" sz="1200" b="1" dirty="0" smtClean="0">
                <a:solidFill>
                  <a:schemeClr val="accent6">
                    <a:lumMod val="75000"/>
                  </a:schemeClr>
                </a:solidFill>
              </a:rPr>
              <a:t>Y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81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429132"/>
            <a:ext cx="54959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3143240" y="6182045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We calculated these diagrams  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1406" y="71414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Quantum correction to KK mass</a:t>
            </a:r>
            <a:endParaRPr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1406" y="71414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Quantum correction to KK mass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714356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Compare the structure of loop diagram with </a:t>
            </a:r>
            <a:r>
              <a:rPr lang="en-US" altLang="ja-JP" sz="2400" b="1" dirty="0" err="1" smtClean="0">
                <a:solidFill>
                  <a:srgbClr val="C00000"/>
                </a:solidFill>
              </a:rPr>
              <a:t>mUED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 case 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1214422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Ex)  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1285860"/>
            <a:ext cx="448574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85720" y="1214422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Ex)  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61981" y="1901815"/>
          <a:ext cx="552450" cy="241300"/>
        </p:xfrm>
        <a:graphic>
          <a:graphicData uri="http://schemas.openxmlformats.org/presentationml/2006/ole">
            <p:oleObj spid="_x0000_s217090" name="数式" r:id="rId4" imgW="520560" imgH="20304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570163" y="1928809"/>
          <a:ext cx="593725" cy="241300"/>
        </p:xfrm>
        <a:graphic>
          <a:graphicData uri="http://schemas.openxmlformats.org/presentationml/2006/ole">
            <p:oleObj spid="_x0000_s217091" name="数式" r:id="rId5" imgW="558720" imgH="203040" progId="Equation.3">
              <p:embed/>
            </p:oleObj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3214678" y="1071546"/>
            <a:ext cx="2143140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65017" y="1643050"/>
            <a:ext cx="475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U(1) gauge boson loop for </a:t>
            </a:r>
            <a:r>
              <a:rPr lang="en-US" altLang="ja-JP" dirty="0" err="1" smtClean="0">
                <a:solidFill>
                  <a:srgbClr val="FF0000"/>
                </a:solidFill>
              </a:rPr>
              <a:t>fermion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 rot="5400000">
            <a:off x="214282" y="2267105"/>
            <a:ext cx="357190" cy="428628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17092" name="Object 4"/>
          <p:cNvGraphicFramePr>
            <a:graphicFrameLocks noChangeAspect="1"/>
          </p:cNvGraphicFramePr>
          <p:nvPr/>
        </p:nvGraphicFramePr>
        <p:xfrm>
          <a:off x="142844" y="2854328"/>
          <a:ext cx="8066749" cy="752475"/>
        </p:xfrm>
        <a:graphic>
          <a:graphicData uri="http://schemas.openxmlformats.org/presentationml/2006/ole">
            <p:oleObj spid="_x0000_s217092" name="数式" r:id="rId6" imgW="3962160" imgH="368280" progId="Equation.3">
              <p:embed/>
            </p:oleObj>
          </a:graphicData>
        </a:graphic>
      </p:graphicFrame>
      <p:graphicFrame>
        <p:nvGraphicFramePr>
          <p:cNvPr id="217094" name="Object 6"/>
          <p:cNvGraphicFramePr>
            <a:graphicFrameLocks noChangeAspect="1"/>
          </p:cNvGraphicFramePr>
          <p:nvPr/>
        </p:nvGraphicFramePr>
        <p:xfrm>
          <a:off x="1714480" y="4176723"/>
          <a:ext cx="7394958" cy="752475"/>
        </p:xfrm>
        <a:graphic>
          <a:graphicData uri="http://schemas.openxmlformats.org/presentationml/2006/ole">
            <p:oleObj spid="_x0000_s217094" name="数式" r:id="rId7" imgW="3632040" imgH="368280" progId="Equation.3">
              <p:embed/>
            </p:oleObj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5286380" y="3429000"/>
            <a:ext cx="28575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430147" y="3500438"/>
            <a:ext cx="2142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Bulk contribution</a:t>
            </a:r>
          </a:p>
          <a:p>
            <a:r>
              <a:rPr lang="en-US" altLang="ja-JP" b="1" dirty="0" smtClean="0">
                <a:solidFill>
                  <a:srgbClr val="C00000"/>
                </a:solidFill>
              </a:rPr>
              <a:t>(m conserving)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5786446" y="3643314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>
            <a:off x="5572891" y="4711495"/>
            <a:ext cx="3356827" cy="338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429388" y="4782933"/>
            <a:ext cx="2688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Boundary contribution</a:t>
            </a:r>
          </a:p>
          <a:p>
            <a:r>
              <a:rPr lang="en-US" altLang="ja-JP" b="1" dirty="0" smtClean="0">
                <a:solidFill>
                  <a:srgbClr val="C00000"/>
                </a:solidFill>
              </a:rPr>
              <a:t>(m non-conserving)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5858643" y="4925809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571736" y="5643578"/>
            <a:ext cx="5786478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43174" y="5643578"/>
            <a:ext cx="5549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Similar  structure as </a:t>
            </a:r>
            <a:r>
              <a:rPr kumimoji="1" lang="en-US" altLang="ja-JP" sz="2800" b="1" dirty="0" err="1" smtClean="0">
                <a:solidFill>
                  <a:srgbClr val="00B050"/>
                </a:solidFill>
              </a:rPr>
              <a:t>mUED</a:t>
            </a:r>
            <a:r>
              <a:rPr kumimoji="1" lang="en-US" altLang="ja-JP" sz="2800" b="1" dirty="0" smtClean="0">
                <a:solidFill>
                  <a:srgbClr val="00B050"/>
                </a:solidFill>
              </a:rPr>
              <a:t> case</a:t>
            </a:r>
            <a:endParaRPr kumimoji="1" lang="ja-JP" alt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01874" y="2792552"/>
            <a:ext cx="37080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 dirty="0"/>
              <a:t>1</a:t>
            </a:r>
            <a:r>
              <a:rPr lang="en-US" altLang="ja-JP" sz="4000" b="1" dirty="0" smtClean="0"/>
              <a:t>. Introduction</a:t>
            </a:r>
            <a:endParaRPr lang="ja-JP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1406" y="71414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Quantum correction to KK mass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714356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Compare the structure of loop diagram with </a:t>
            </a:r>
            <a:r>
              <a:rPr lang="en-US" altLang="ja-JP" sz="2400" b="1" dirty="0" err="1" smtClean="0">
                <a:solidFill>
                  <a:srgbClr val="C00000"/>
                </a:solidFill>
              </a:rPr>
              <a:t>mUED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 case 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1214422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Ex)  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1285860"/>
            <a:ext cx="448574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85720" y="1214422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Ex)  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61981" y="1901815"/>
          <a:ext cx="552450" cy="241300"/>
        </p:xfrm>
        <a:graphic>
          <a:graphicData uri="http://schemas.openxmlformats.org/presentationml/2006/ole">
            <p:oleObj spid="_x0000_s218114" name="数式" r:id="rId4" imgW="520560" imgH="20304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570163" y="1928809"/>
          <a:ext cx="593725" cy="241300"/>
        </p:xfrm>
        <a:graphic>
          <a:graphicData uri="http://schemas.openxmlformats.org/presentationml/2006/ole">
            <p:oleObj spid="_x0000_s218115" name="数式" r:id="rId5" imgW="558720" imgH="203040" progId="Equation.3">
              <p:embed/>
            </p:oleObj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3214678" y="1071546"/>
            <a:ext cx="2143140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65017" y="1643050"/>
            <a:ext cx="475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U(1) gauge boson loop for </a:t>
            </a:r>
            <a:r>
              <a:rPr lang="en-US" altLang="ja-JP" dirty="0" err="1" smtClean="0">
                <a:solidFill>
                  <a:srgbClr val="FF0000"/>
                </a:solidFill>
              </a:rPr>
              <a:t>fermion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 rot="5400000">
            <a:off x="214282" y="2267105"/>
            <a:ext cx="357190" cy="428628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17092" name="Object 4"/>
          <p:cNvGraphicFramePr>
            <a:graphicFrameLocks noChangeAspect="1"/>
          </p:cNvGraphicFramePr>
          <p:nvPr/>
        </p:nvGraphicFramePr>
        <p:xfrm>
          <a:off x="142844" y="2854328"/>
          <a:ext cx="8066749" cy="752475"/>
        </p:xfrm>
        <a:graphic>
          <a:graphicData uri="http://schemas.openxmlformats.org/presentationml/2006/ole">
            <p:oleObj spid="_x0000_s218116" name="数式" r:id="rId6" imgW="3962160" imgH="368280" progId="Equation.3">
              <p:embed/>
            </p:oleObj>
          </a:graphicData>
        </a:graphic>
      </p:graphicFrame>
      <p:graphicFrame>
        <p:nvGraphicFramePr>
          <p:cNvPr id="217094" name="Object 6"/>
          <p:cNvGraphicFramePr>
            <a:graphicFrameLocks noChangeAspect="1"/>
          </p:cNvGraphicFramePr>
          <p:nvPr/>
        </p:nvGraphicFramePr>
        <p:xfrm>
          <a:off x="1714480" y="4176723"/>
          <a:ext cx="7394958" cy="752475"/>
        </p:xfrm>
        <a:graphic>
          <a:graphicData uri="http://schemas.openxmlformats.org/presentationml/2006/ole">
            <p:oleObj spid="_x0000_s218117" name="数式" r:id="rId7" imgW="3632040" imgH="368280" progId="Equation.3">
              <p:embed/>
            </p:oleObj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5286380" y="3429000"/>
            <a:ext cx="28575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430147" y="3500438"/>
            <a:ext cx="2142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Bulk contribution</a:t>
            </a:r>
          </a:p>
          <a:p>
            <a:r>
              <a:rPr lang="en-US" altLang="ja-JP" b="1" dirty="0" smtClean="0">
                <a:solidFill>
                  <a:srgbClr val="C00000"/>
                </a:solidFill>
              </a:rPr>
              <a:t>(m conserving)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5786446" y="3643314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>
            <a:off x="5572891" y="4711495"/>
            <a:ext cx="3356827" cy="338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429388" y="4782933"/>
            <a:ext cx="2688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Boundary contribution</a:t>
            </a:r>
          </a:p>
          <a:p>
            <a:r>
              <a:rPr lang="en-US" altLang="ja-JP" b="1" dirty="0" smtClean="0">
                <a:solidFill>
                  <a:srgbClr val="C00000"/>
                </a:solidFill>
              </a:rPr>
              <a:t>(m non-conserving)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5858643" y="4925809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2910" y="5100592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KK mode sum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18644" y="5100592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Sum of (</a:t>
            </a:r>
            <a:r>
              <a:rPr lang="en-US" altLang="ja-JP" sz="2400" b="1" dirty="0" err="1" smtClean="0">
                <a:solidFill>
                  <a:srgbClr val="C00000"/>
                </a:solidFill>
              </a:rPr>
              <a:t>l,m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)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25" name="左右矢印 24"/>
          <p:cNvSpPr/>
          <p:nvPr/>
        </p:nvSpPr>
        <p:spPr>
          <a:xfrm>
            <a:off x="2928926" y="5143512"/>
            <a:ext cx="571504" cy="285752"/>
          </a:xfrm>
          <a:prstGeom prst="left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3000364" y="5929330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79331" y="5715016"/>
            <a:ext cx="4750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Bulk: m is conserving</a:t>
            </a: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Boundary: m is non-conserving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214282" y="2357430"/>
            <a:ext cx="8858280" cy="43577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22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1285860"/>
            <a:ext cx="448574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正方形/長方形 1"/>
          <p:cNvSpPr/>
          <p:nvPr/>
        </p:nvSpPr>
        <p:spPr>
          <a:xfrm>
            <a:off x="71406" y="71414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Quantum correction to KK mass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714356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Compare the structure of loop diagram with </a:t>
            </a:r>
            <a:r>
              <a:rPr lang="en-US" altLang="ja-JP" sz="2400" b="1" dirty="0" err="1" smtClean="0">
                <a:solidFill>
                  <a:srgbClr val="C00000"/>
                </a:solidFill>
              </a:rPr>
              <a:t>mUED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 case 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1214422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Ex)  </a:t>
            </a:r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561981" y="1901815"/>
          <a:ext cx="552450" cy="241300"/>
        </p:xfrm>
        <a:graphic>
          <a:graphicData uri="http://schemas.openxmlformats.org/presentationml/2006/ole">
            <p:oleObj spid="_x0000_s182274" name="数式" r:id="rId4" imgW="520560" imgH="203040" progId="Equation.3">
              <p:embed/>
            </p:oleObj>
          </a:graphicData>
        </a:graphic>
      </p:graphicFrame>
      <p:graphicFrame>
        <p:nvGraphicFramePr>
          <p:cNvPr id="182275" name="Object 3"/>
          <p:cNvGraphicFramePr>
            <a:graphicFrameLocks noChangeAspect="1"/>
          </p:cNvGraphicFramePr>
          <p:nvPr/>
        </p:nvGraphicFramePr>
        <p:xfrm>
          <a:off x="2570163" y="1928809"/>
          <a:ext cx="593725" cy="241300"/>
        </p:xfrm>
        <a:graphic>
          <a:graphicData uri="http://schemas.openxmlformats.org/presentationml/2006/ole">
            <p:oleObj spid="_x0000_s182275" name="数式" r:id="rId5" imgW="558720" imgH="203040" progId="Equation.3">
              <p:embed/>
            </p:oleObj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3214678" y="1071546"/>
            <a:ext cx="2143140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65017" y="1643050"/>
            <a:ext cx="475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U(1) gauge boson loop for </a:t>
            </a:r>
            <a:r>
              <a:rPr lang="en-US" altLang="ja-JP" dirty="0" err="1" smtClean="0">
                <a:solidFill>
                  <a:srgbClr val="FF0000"/>
                </a:solidFill>
              </a:rPr>
              <a:t>fermion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719138" y="2500313"/>
          <a:ext cx="7243762" cy="1019175"/>
        </p:xfrm>
        <a:graphic>
          <a:graphicData uri="http://schemas.openxmlformats.org/presentationml/2006/ole">
            <p:oleObj spid="_x0000_s182289" name="数式" r:id="rId6" imgW="3619440" imgH="507960" progId="Equation.3">
              <p:embed/>
            </p:oleObj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1551455" y="3500438"/>
          <a:ext cx="6928305" cy="499145"/>
        </p:xfrm>
        <a:graphic>
          <a:graphicData uri="http://schemas.openxmlformats.org/presentationml/2006/ole">
            <p:oleObj spid="_x0000_s182290" name="数式" r:id="rId7" imgW="3365280" imgH="241200" progId="Equation.3">
              <p:embed/>
            </p:oleObj>
          </a:graphicData>
        </a:graphic>
      </p:graphicFrame>
      <p:graphicFrame>
        <p:nvGraphicFramePr>
          <p:cNvPr id="30" name="Object 9"/>
          <p:cNvGraphicFramePr>
            <a:graphicFrameLocks noChangeAspect="1"/>
          </p:cNvGraphicFramePr>
          <p:nvPr/>
        </p:nvGraphicFramePr>
        <p:xfrm>
          <a:off x="897421" y="4018060"/>
          <a:ext cx="7606748" cy="482510"/>
        </p:xfrm>
        <a:graphic>
          <a:graphicData uri="http://schemas.openxmlformats.org/presentationml/2006/ole">
            <p:oleObj spid="_x0000_s182291" name="数式" r:id="rId8" imgW="3822480" imgH="241200" progId="Equation.3">
              <p:embed/>
            </p:oleObj>
          </a:graphicData>
        </a:graphic>
      </p:graphicFrame>
      <p:graphicFrame>
        <p:nvGraphicFramePr>
          <p:cNvPr id="31" name="Object 10"/>
          <p:cNvGraphicFramePr>
            <a:graphicFrameLocks noChangeAspect="1"/>
          </p:cNvGraphicFramePr>
          <p:nvPr/>
        </p:nvGraphicFramePr>
        <p:xfrm>
          <a:off x="1559624" y="4589554"/>
          <a:ext cx="6798590" cy="482520"/>
        </p:xfrm>
        <a:graphic>
          <a:graphicData uri="http://schemas.openxmlformats.org/presentationml/2006/ole">
            <p:oleObj spid="_x0000_s182292" name="数式" r:id="rId9" imgW="34160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214282" y="2357430"/>
            <a:ext cx="8858280" cy="43577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822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1285860"/>
            <a:ext cx="448574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正方形/長方形 1"/>
          <p:cNvSpPr/>
          <p:nvPr/>
        </p:nvSpPr>
        <p:spPr>
          <a:xfrm>
            <a:off x="71406" y="71414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Quantum correction to KK mass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714356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Compare the structure of loop diagram with </a:t>
            </a:r>
            <a:r>
              <a:rPr lang="en-US" altLang="ja-JP" sz="2400" b="1" dirty="0" err="1" smtClean="0">
                <a:solidFill>
                  <a:srgbClr val="C00000"/>
                </a:solidFill>
              </a:rPr>
              <a:t>mUED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 case 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1214422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Ex)  </a:t>
            </a:r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561981" y="1901815"/>
          <a:ext cx="552450" cy="241300"/>
        </p:xfrm>
        <a:graphic>
          <a:graphicData uri="http://schemas.openxmlformats.org/presentationml/2006/ole">
            <p:oleObj spid="_x0000_s219138" name="数式" r:id="rId4" imgW="520560" imgH="203040" progId="Equation.3">
              <p:embed/>
            </p:oleObj>
          </a:graphicData>
        </a:graphic>
      </p:graphicFrame>
      <p:graphicFrame>
        <p:nvGraphicFramePr>
          <p:cNvPr id="182275" name="Object 3"/>
          <p:cNvGraphicFramePr>
            <a:graphicFrameLocks noChangeAspect="1"/>
          </p:cNvGraphicFramePr>
          <p:nvPr/>
        </p:nvGraphicFramePr>
        <p:xfrm>
          <a:off x="2570163" y="1928809"/>
          <a:ext cx="593725" cy="241300"/>
        </p:xfrm>
        <a:graphic>
          <a:graphicData uri="http://schemas.openxmlformats.org/presentationml/2006/ole">
            <p:oleObj spid="_x0000_s219139" name="数式" r:id="rId5" imgW="558720" imgH="203040" progId="Equation.3">
              <p:embed/>
            </p:oleObj>
          </a:graphicData>
        </a:graphic>
      </p:graphicFrame>
      <p:graphicFrame>
        <p:nvGraphicFramePr>
          <p:cNvPr id="182279" name="Object 7"/>
          <p:cNvGraphicFramePr>
            <a:graphicFrameLocks noChangeAspect="1"/>
          </p:cNvGraphicFramePr>
          <p:nvPr/>
        </p:nvGraphicFramePr>
        <p:xfrm>
          <a:off x="719138" y="2500313"/>
          <a:ext cx="7243762" cy="1019175"/>
        </p:xfrm>
        <a:graphic>
          <a:graphicData uri="http://schemas.openxmlformats.org/presentationml/2006/ole">
            <p:oleObj spid="_x0000_s219140" name="数式" r:id="rId6" imgW="3619440" imgH="507960" progId="Equation.3">
              <p:embed/>
            </p:oleObj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3214678" y="1071546"/>
            <a:ext cx="2143140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82280" name="Object 8"/>
          <p:cNvGraphicFramePr>
            <a:graphicFrameLocks noChangeAspect="1"/>
          </p:cNvGraphicFramePr>
          <p:nvPr/>
        </p:nvGraphicFramePr>
        <p:xfrm>
          <a:off x="1551455" y="3500438"/>
          <a:ext cx="6928305" cy="499145"/>
        </p:xfrm>
        <a:graphic>
          <a:graphicData uri="http://schemas.openxmlformats.org/presentationml/2006/ole">
            <p:oleObj spid="_x0000_s219141" name="数式" r:id="rId7" imgW="3365280" imgH="241200" progId="Equation.3">
              <p:embed/>
            </p:oleObj>
          </a:graphicData>
        </a:graphic>
      </p:graphicFrame>
      <p:graphicFrame>
        <p:nvGraphicFramePr>
          <p:cNvPr id="182281" name="Object 9"/>
          <p:cNvGraphicFramePr>
            <a:graphicFrameLocks noChangeAspect="1"/>
          </p:cNvGraphicFramePr>
          <p:nvPr/>
        </p:nvGraphicFramePr>
        <p:xfrm>
          <a:off x="897421" y="4018060"/>
          <a:ext cx="7606748" cy="482510"/>
        </p:xfrm>
        <a:graphic>
          <a:graphicData uri="http://schemas.openxmlformats.org/presentationml/2006/ole">
            <p:oleObj spid="_x0000_s219142" name="数式" r:id="rId8" imgW="3822480" imgH="241200" progId="Equation.3">
              <p:embed/>
            </p:oleObj>
          </a:graphicData>
        </a:graphic>
      </p:graphicFrame>
      <p:graphicFrame>
        <p:nvGraphicFramePr>
          <p:cNvPr id="182282" name="Object 10"/>
          <p:cNvGraphicFramePr>
            <a:graphicFrameLocks noChangeAspect="1"/>
          </p:cNvGraphicFramePr>
          <p:nvPr/>
        </p:nvGraphicFramePr>
        <p:xfrm>
          <a:off x="1559624" y="4589554"/>
          <a:ext cx="6798590" cy="482520"/>
        </p:xfrm>
        <a:graphic>
          <a:graphicData uri="http://schemas.openxmlformats.org/presentationml/2006/ole">
            <p:oleObj spid="_x0000_s219143" name="数式" r:id="rId9" imgW="3416040" imgH="241200" progId="Equation.3">
              <p:embed/>
            </p:oleObj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465017" y="1643050"/>
            <a:ext cx="475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U(1) gauge boson loop for </a:t>
            </a:r>
            <a:r>
              <a:rPr lang="en-US" altLang="ja-JP" dirty="0" err="1" smtClean="0">
                <a:solidFill>
                  <a:srgbClr val="FF0000"/>
                </a:solidFill>
              </a:rPr>
              <a:t>fermion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1714480" y="3429000"/>
            <a:ext cx="58579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866880" y="3929066"/>
            <a:ext cx="58579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214546" y="4429132"/>
            <a:ext cx="58579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866880" y="5000636"/>
            <a:ext cx="58579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285720" y="5095228"/>
            <a:ext cx="2643206" cy="428628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5720" y="507207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Vertex factors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19144" name="Object 8"/>
          <p:cNvGraphicFramePr>
            <a:graphicFrameLocks noChangeAspect="1"/>
          </p:cNvGraphicFramePr>
          <p:nvPr/>
        </p:nvGraphicFramePr>
        <p:xfrm>
          <a:off x="357158" y="5572140"/>
          <a:ext cx="4624607" cy="498496"/>
        </p:xfrm>
        <a:graphic>
          <a:graphicData uri="http://schemas.openxmlformats.org/presentationml/2006/ole">
            <p:oleObj spid="_x0000_s219144" name="数式" r:id="rId10" imgW="2603160" imgH="279360" progId="Equation.3">
              <p:embed/>
            </p:oleObj>
          </a:graphicData>
        </a:graphic>
      </p:graphicFrame>
      <p:graphicFrame>
        <p:nvGraphicFramePr>
          <p:cNvPr id="219145" name="Object 9"/>
          <p:cNvGraphicFramePr>
            <a:graphicFrameLocks noChangeAspect="1"/>
          </p:cNvGraphicFramePr>
          <p:nvPr/>
        </p:nvGraphicFramePr>
        <p:xfrm>
          <a:off x="5357818" y="5286388"/>
          <a:ext cx="3596092" cy="603251"/>
        </p:xfrm>
        <a:graphic>
          <a:graphicData uri="http://schemas.openxmlformats.org/presentationml/2006/ole">
            <p:oleObj spid="_x0000_s219145" name="数式" r:id="rId11" imgW="2971800" imgH="444240" progId="Equation.3">
              <p:embed/>
            </p:oleObj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5500694" y="5929330"/>
          <a:ext cx="707462" cy="357190"/>
        </p:xfrm>
        <a:graphic>
          <a:graphicData uri="http://schemas.openxmlformats.org/presentationml/2006/ole">
            <p:oleObj spid="_x0000_s219146" name="数式" r:id="rId12" imgW="647640" imgH="291960" progId="Equation.3">
              <p:embed/>
            </p:oleObj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6143636" y="588641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2060"/>
                </a:solidFill>
              </a:rPr>
              <a:t>:Jacobi polynomial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40903" y="6286520"/>
            <a:ext cx="6016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Vertices describe angular momentum sum rule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22405" y="2559602"/>
            <a:ext cx="475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(log div part)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214282" y="2357430"/>
            <a:ext cx="8858280" cy="43577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822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7" y="1285860"/>
            <a:ext cx="448574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正方形/長方形 1"/>
          <p:cNvSpPr/>
          <p:nvPr/>
        </p:nvSpPr>
        <p:spPr>
          <a:xfrm>
            <a:off x="71406" y="71414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Quantum correction to KK mass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714356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Compare the structure of loop diagram with </a:t>
            </a:r>
            <a:r>
              <a:rPr lang="en-US" altLang="ja-JP" sz="2400" b="1" dirty="0" err="1" smtClean="0">
                <a:solidFill>
                  <a:srgbClr val="C00000"/>
                </a:solidFill>
              </a:rPr>
              <a:t>mUED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 case 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1214422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Ex)  </a:t>
            </a:r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561981" y="1901815"/>
          <a:ext cx="552450" cy="241300"/>
        </p:xfrm>
        <a:graphic>
          <a:graphicData uri="http://schemas.openxmlformats.org/presentationml/2006/ole">
            <p:oleObj spid="_x0000_s250882" name="数式" r:id="rId4" imgW="520560" imgH="203040" progId="Equation.3">
              <p:embed/>
            </p:oleObj>
          </a:graphicData>
        </a:graphic>
      </p:graphicFrame>
      <p:graphicFrame>
        <p:nvGraphicFramePr>
          <p:cNvPr id="182275" name="Object 3"/>
          <p:cNvGraphicFramePr>
            <a:graphicFrameLocks noChangeAspect="1"/>
          </p:cNvGraphicFramePr>
          <p:nvPr/>
        </p:nvGraphicFramePr>
        <p:xfrm>
          <a:off x="2570163" y="1928809"/>
          <a:ext cx="593725" cy="241300"/>
        </p:xfrm>
        <a:graphic>
          <a:graphicData uri="http://schemas.openxmlformats.org/presentationml/2006/ole">
            <p:oleObj spid="_x0000_s250883" name="数式" r:id="rId5" imgW="558720" imgH="203040" progId="Equation.3">
              <p:embed/>
            </p:oleObj>
          </a:graphicData>
        </a:graphic>
      </p:graphicFrame>
      <p:graphicFrame>
        <p:nvGraphicFramePr>
          <p:cNvPr id="182279" name="Object 7"/>
          <p:cNvGraphicFramePr>
            <a:graphicFrameLocks noChangeAspect="1"/>
          </p:cNvGraphicFramePr>
          <p:nvPr/>
        </p:nvGraphicFramePr>
        <p:xfrm>
          <a:off x="719138" y="2500313"/>
          <a:ext cx="7243762" cy="1019175"/>
        </p:xfrm>
        <a:graphic>
          <a:graphicData uri="http://schemas.openxmlformats.org/presentationml/2006/ole">
            <p:oleObj spid="_x0000_s250884" name="数式" r:id="rId6" imgW="3619440" imgH="507960" progId="Equation.3">
              <p:embed/>
            </p:oleObj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3214678" y="1071546"/>
            <a:ext cx="2143140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82280" name="Object 8"/>
          <p:cNvGraphicFramePr>
            <a:graphicFrameLocks noChangeAspect="1"/>
          </p:cNvGraphicFramePr>
          <p:nvPr/>
        </p:nvGraphicFramePr>
        <p:xfrm>
          <a:off x="1551455" y="3500438"/>
          <a:ext cx="6928305" cy="499145"/>
        </p:xfrm>
        <a:graphic>
          <a:graphicData uri="http://schemas.openxmlformats.org/presentationml/2006/ole">
            <p:oleObj spid="_x0000_s250885" name="数式" r:id="rId7" imgW="3365280" imgH="241200" progId="Equation.3">
              <p:embed/>
            </p:oleObj>
          </a:graphicData>
        </a:graphic>
      </p:graphicFrame>
      <p:graphicFrame>
        <p:nvGraphicFramePr>
          <p:cNvPr id="182281" name="Object 9"/>
          <p:cNvGraphicFramePr>
            <a:graphicFrameLocks noChangeAspect="1"/>
          </p:cNvGraphicFramePr>
          <p:nvPr/>
        </p:nvGraphicFramePr>
        <p:xfrm>
          <a:off x="897421" y="4018060"/>
          <a:ext cx="7606748" cy="482510"/>
        </p:xfrm>
        <a:graphic>
          <a:graphicData uri="http://schemas.openxmlformats.org/presentationml/2006/ole">
            <p:oleObj spid="_x0000_s250886" name="数式" r:id="rId8" imgW="3822480" imgH="241200" progId="Equation.3">
              <p:embed/>
            </p:oleObj>
          </a:graphicData>
        </a:graphic>
      </p:graphicFrame>
      <p:graphicFrame>
        <p:nvGraphicFramePr>
          <p:cNvPr id="182282" name="Object 10"/>
          <p:cNvGraphicFramePr>
            <a:graphicFrameLocks noChangeAspect="1"/>
          </p:cNvGraphicFramePr>
          <p:nvPr/>
        </p:nvGraphicFramePr>
        <p:xfrm>
          <a:off x="1559624" y="4589554"/>
          <a:ext cx="6798590" cy="482520"/>
        </p:xfrm>
        <a:graphic>
          <a:graphicData uri="http://schemas.openxmlformats.org/presentationml/2006/ole">
            <p:oleObj spid="_x0000_s250887" name="数式" r:id="rId9" imgW="3416040" imgH="241200" progId="Equation.3">
              <p:embed/>
            </p:oleObj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465017" y="1643050"/>
            <a:ext cx="475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U(1) gauge boson loop for </a:t>
            </a:r>
            <a:r>
              <a:rPr lang="en-US" altLang="ja-JP" dirty="0" err="1" smtClean="0">
                <a:solidFill>
                  <a:srgbClr val="FF0000"/>
                </a:solidFill>
              </a:rPr>
              <a:t>fermion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1714480" y="3429000"/>
            <a:ext cx="58579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866880" y="3929066"/>
            <a:ext cx="58579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214546" y="4429132"/>
            <a:ext cx="58579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866880" y="5000636"/>
            <a:ext cx="58579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285720" y="5095228"/>
            <a:ext cx="2643206" cy="428628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5720" y="507207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Vertex factors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19144" name="Object 8"/>
          <p:cNvGraphicFramePr>
            <a:graphicFrameLocks noChangeAspect="1"/>
          </p:cNvGraphicFramePr>
          <p:nvPr/>
        </p:nvGraphicFramePr>
        <p:xfrm>
          <a:off x="357158" y="5572140"/>
          <a:ext cx="4624607" cy="498496"/>
        </p:xfrm>
        <a:graphic>
          <a:graphicData uri="http://schemas.openxmlformats.org/presentationml/2006/ole">
            <p:oleObj spid="_x0000_s250888" name="数式" r:id="rId10" imgW="2603160" imgH="279360" progId="Equation.3">
              <p:embed/>
            </p:oleObj>
          </a:graphicData>
        </a:graphic>
      </p:graphicFrame>
      <p:graphicFrame>
        <p:nvGraphicFramePr>
          <p:cNvPr id="219145" name="Object 9"/>
          <p:cNvGraphicFramePr>
            <a:graphicFrameLocks noChangeAspect="1"/>
          </p:cNvGraphicFramePr>
          <p:nvPr/>
        </p:nvGraphicFramePr>
        <p:xfrm>
          <a:off x="5357818" y="5286388"/>
          <a:ext cx="3596092" cy="603251"/>
        </p:xfrm>
        <a:graphic>
          <a:graphicData uri="http://schemas.openxmlformats.org/presentationml/2006/ole">
            <p:oleObj spid="_x0000_s250889" name="数式" r:id="rId11" imgW="2971800" imgH="444240" progId="Equation.3">
              <p:embed/>
            </p:oleObj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5500694" y="5929330"/>
          <a:ext cx="707462" cy="357190"/>
        </p:xfrm>
        <a:graphic>
          <a:graphicData uri="http://schemas.openxmlformats.org/presentationml/2006/ole">
            <p:oleObj spid="_x0000_s250890" name="数式" r:id="rId12" imgW="647640" imgH="291960" progId="Equation.3">
              <p:embed/>
            </p:oleObj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6143636" y="588641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2060"/>
                </a:solidFill>
              </a:rPr>
              <a:t>:Jacobi polynomial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40903" y="6286520"/>
            <a:ext cx="6016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Vertices describe angular momentum sum rule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22405" y="2559602"/>
            <a:ext cx="475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(log div part)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357290" y="3071810"/>
            <a:ext cx="7500990" cy="928694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28728" y="3262970"/>
            <a:ext cx="7282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Other diagrams also have similar feature</a:t>
            </a:r>
            <a:endParaRPr kumimoji="1" lang="ja-JP" alt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214282" y="1071546"/>
            <a:ext cx="8715436" cy="4357718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71406" y="71414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Quantum correction to KK mass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4282" y="500042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C00000"/>
                </a:solidFill>
              </a:rPr>
              <a:t>Qualitative features of the quantum corrections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7158" y="3362926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en-US" altLang="ja-JP" sz="2400" b="1" dirty="0" smtClean="0"/>
              <a:t>KK mode sum is that of angular momentum numbers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8984" y="1285860"/>
            <a:ext cx="5856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/>
              <a:t>Overall structure is similar to </a:t>
            </a:r>
            <a:r>
              <a:rPr lang="en-US" altLang="ja-JP" sz="2400" b="1" dirty="0" err="1" smtClean="0"/>
              <a:t>mUED</a:t>
            </a:r>
            <a:r>
              <a:rPr lang="en-US" altLang="ja-JP" sz="2400" b="1" dirty="0" smtClean="0"/>
              <a:t> 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0100" y="1643050"/>
            <a:ext cx="72747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ja-JP" sz="2000" b="1" dirty="0" smtClean="0"/>
              <a:t>There are bulk contribution and boundary contribution</a:t>
            </a: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kumimoji="1" lang="en-US" altLang="ja-JP" sz="2000" b="1" dirty="0" smtClean="0"/>
              <a:t>KK photon receive negative mass correction</a:t>
            </a: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ja-JP" sz="2000" b="1" dirty="0" smtClean="0"/>
              <a:t>First KK photon would be the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Dark matter candidate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7158" y="4071942"/>
            <a:ext cx="839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/>
              <a:t>Vertices factor express angular momentum sum rule </a:t>
            </a:r>
            <a:endParaRPr kumimoji="1" lang="ja-JP" altLang="en-US" sz="24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7158" y="4753285"/>
            <a:ext cx="853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/>
              <a:t># of KK mode in loop is increased compared to </a:t>
            </a:r>
            <a:r>
              <a:rPr lang="en-US" altLang="ja-JP" sz="2400" b="1" dirty="0" err="1" smtClean="0"/>
              <a:t>mUED</a:t>
            </a:r>
            <a:r>
              <a:rPr lang="en-US" altLang="ja-JP" sz="2400" b="1" dirty="0" smtClean="0"/>
              <a:t> </a:t>
            </a:r>
            <a:endParaRPr kumimoji="1" lang="ja-JP" altLang="en-US" sz="2400" b="1" dirty="0"/>
          </a:p>
        </p:txBody>
      </p:sp>
      <p:sp>
        <p:nvSpPr>
          <p:cNvPr id="17" name="角丸四角形 16"/>
          <p:cNvSpPr/>
          <p:nvPr/>
        </p:nvSpPr>
        <p:spPr>
          <a:xfrm>
            <a:off x="928662" y="5715016"/>
            <a:ext cx="7572428" cy="857256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00100" y="5715016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We need numerical analysis of the loop diagrams</a:t>
            </a:r>
          </a:p>
          <a:p>
            <a:r>
              <a:rPr lang="en-US" altLang="ja-JP" sz="2400" b="1" dirty="0" smtClean="0">
                <a:solidFill>
                  <a:srgbClr val="C00000"/>
                </a:solidFill>
              </a:rPr>
              <a:t> to estimate  KK mass spectrum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1142976" y="5643578"/>
            <a:ext cx="7572428" cy="121442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00430" y="428604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srgbClr val="002060"/>
                </a:solidFill>
              </a:rPr>
              <a:t>Summary</a:t>
            </a:r>
            <a:endParaRPr kumimoji="1" lang="ja-JP" alt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428992" y="428604"/>
            <a:ext cx="2214578" cy="50006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928670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We </a:t>
            </a:r>
            <a:r>
              <a:rPr lang="en-US" altLang="ja-JP" sz="2400" dirty="0" smtClean="0"/>
              <a:t> analyzed one loop quantum correction to KK mass </a:t>
            </a:r>
          </a:p>
          <a:p>
            <a:r>
              <a:rPr lang="en-US" altLang="ja-JP" sz="2400" dirty="0" smtClean="0"/>
              <a:t>in </a:t>
            </a: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two-sphere </a:t>
            </a:r>
            <a:r>
              <a:rPr lang="en-US" altLang="ja-JP" sz="2400" dirty="0" err="1" smtClean="0">
                <a:solidFill>
                  <a:schemeClr val="accent2">
                    <a:lumMod val="75000"/>
                  </a:schemeClr>
                </a:solidFill>
              </a:rPr>
              <a:t>orbifold</a:t>
            </a: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 UED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42976" y="2819957"/>
            <a:ext cx="6265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en-US" altLang="ja-JP" sz="2000" dirty="0" smtClean="0"/>
              <a:t>Difference from </a:t>
            </a:r>
            <a:r>
              <a:rPr kumimoji="1" lang="en-US" altLang="ja-JP" sz="2000" dirty="0" err="1" smtClean="0"/>
              <a:t>mUED</a:t>
            </a:r>
            <a:r>
              <a:rPr kumimoji="1" lang="en-US" altLang="ja-JP" sz="2000" dirty="0" smtClean="0"/>
              <a:t> case and                UED case    </a:t>
            </a:r>
            <a:endParaRPr kumimoji="1" lang="ja-JP" altLang="en-US" sz="2000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475300" y="2794560"/>
          <a:ext cx="882650" cy="454025"/>
        </p:xfrm>
        <a:graphic>
          <a:graphicData uri="http://schemas.openxmlformats.org/presentationml/2006/ole">
            <p:oleObj spid="_x0000_s186371" name="数式" r:id="rId3" imgW="444240" imgH="228600" progId="Equation.3">
              <p:embed/>
            </p:oleObj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285852" y="3391461"/>
            <a:ext cx="4272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mUED</a:t>
            </a:r>
            <a:r>
              <a:rPr kumimoji="1" lang="en-US" altLang="ja-JP" sz="2000" dirty="0" smtClean="0"/>
              <a:t> case and               UED case    </a:t>
            </a:r>
            <a:endParaRPr kumimoji="1" lang="ja-JP" altLang="en-US" sz="2000" dirty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475036" y="3366064"/>
          <a:ext cx="882650" cy="454025"/>
        </p:xfrm>
        <a:graphic>
          <a:graphicData uri="http://schemas.openxmlformats.org/presentationml/2006/ole">
            <p:oleObj spid="_x0000_s186372" name="数式" r:id="rId4" imgW="444240" imgH="228600" progId="Equation.3">
              <p:embed/>
            </p:oleObj>
          </a:graphicData>
        </a:graphic>
      </p:graphicFrame>
      <p:sp>
        <p:nvSpPr>
          <p:cNvPr id="13" name="右矢印 12"/>
          <p:cNvSpPr/>
          <p:nvPr/>
        </p:nvSpPr>
        <p:spPr>
          <a:xfrm>
            <a:off x="1643042" y="4034403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43108" y="4034403"/>
            <a:ext cx="5299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Vertex give </a:t>
            </a:r>
            <a:r>
              <a:rPr lang="en-US" altLang="ja-JP" dirty="0" smtClean="0"/>
              <a:t>simple ex-dim momentum conservation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14414" y="4559866"/>
            <a:ext cx="2456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               UED case    </a:t>
            </a:r>
            <a:endParaRPr kumimoji="1" lang="ja-JP" altLang="en-US" sz="2000" dirty="0"/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1357290" y="4534469"/>
          <a:ext cx="882650" cy="454025"/>
        </p:xfrm>
        <a:graphic>
          <a:graphicData uri="http://schemas.openxmlformats.org/presentationml/2006/ole">
            <p:oleObj spid="_x0000_s186373" name="数式" r:id="rId5" imgW="444240" imgH="228600" progId="Equation.3">
              <p:embed/>
            </p:oleObj>
          </a:graphicData>
        </a:graphic>
      </p:graphicFrame>
      <p:sp>
        <p:nvSpPr>
          <p:cNvPr id="17" name="右矢印 16"/>
          <p:cNvSpPr/>
          <p:nvPr/>
        </p:nvSpPr>
        <p:spPr>
          <a:xfrm>
            <a:off x="1643042" y="5143512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43108" y="5143512"/>
            <a:ext cx="449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Vertex give </a:t>
            </a:r>
            <a:r>
              <a:rPr lang="en-US" altLang="ja-JP" dirty="0" smtClean="0"/>
              <a:t>angular momentum summation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42976" y="1785926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000" dirty="0" smtClean="0"/>
              <a:t>One loop diagrams have similar structure as </a:t>
            </a:r>
            <a:r>
              <a:rPr lang="en-US" altLang="ja-JP" sz="2000" dirty="0" err="1" smtClean="0"/>
              <a:t>mUED</a:t>
            </a:r>
            <a:endParaRPr kumimoji="1" lang="ja-JP" altLang="en-US" sz="2000" dirty="0"/>
          </a:p>
        </p:txBody>
      </p:sp>
      <p:sp>
        <p:nvSpPr>
          <p:cNvPr id="20" name="右矢印 19"/>
          <p:cNvSpPr/>
          <p:nvPr/>
        </p:nvSpPr>
        <p:spPr>
          <a:xfrm>
            <a:off x="1643042" y="2345288"/>
            <a:ext cx="500066" cy="35719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43108" y="2345288"/>
            <a:ext cx="4466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Bulk contribution + boundary contribution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44552" y="5643578"/>
            <a:ext cx="7256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We need numerical analysis of the loop diagrams</a:t>
            </a:r>
          </a:p>
          <a:p>
            <a:r>
              <a:rPr lang="en-US" altLang="ja-JP" sz="2400" b="1" dirty="0" smtClean="0">
                <a:solidFill>
                  <a:srgbClr val="C00000"/>
                </a:solidFill>
              </a:rPr>
              <a:t>to confirm dark matter candidate  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06389" y="6357958"/>
            <a:ext cx="2080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>
                <a:solidFill>
                  <a:srgbClr val="FF0000"/>
                </a:solidFill>
              </a:rPr>
              <a:t>In progress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3143240" y="6429396"/>
            <a:ext cx="500066" cy="35719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6312597" y="2969594"/>
          <a:ext cx="473981" cy="357186"/>
        </p:xfrm>
        <a:graphic>
          <a:graphicData uri="http://schemas.openxmlformats.org/presentationml/2006/ole">
            <p:oleObj spid="_x0000_s166919" name="数式" r:id="rId3" imgW="253800" imgH="19044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69938" y="803263"/>
          <a:ext cx="7759700" cy="911225"/>
        </p:xfrm>
        <a:graphic>
          <a:graphicData uri="http://schemas.openxmlformats.org/presentationml/2006/ole">
            <p:oleObj spid="_x0000_s166914" name="数式" r:id="rId4" imgW="3555720" imgH="419040" progId="Equation.3">
              <p:embed/>
            </p:oleObj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6072198" y="4000504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:6-dim gamma matrix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72198" y="5429264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:covariant derivative</a:t>
            </a:r>
            <a:r>
              <a:rPr lang="ja-JP" altLang="en-US" sz="2000" dirty="0" smtClean="0"/>
              <a:t>　</a:t>
            </a:r>
            <a:endParaRPr kumimoji="1" lang="ja-JP" altLang="en-US" sz="2000" dirty="0"/>
          </a:p>
        </p:txBody>
      </p:sp>
      <p:sp>
        <p:nvSpPr>
          <p:cNvPr id="15" name="大かっこ 14"/>
          <p:cNvSpPr/>
          <p:nvPr/>
        </p:nvSpPr>
        <p:spPr>
          <a:xfrm>
            <a:off x="785786" y="2357430"/>
            <a:ext cx="7858180" cy="4429156"/>
          </a:xfrm>
          <a:prstGeom prst="bracketPair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/>
        </p:nvGraphicFramePr>
        <p:xfrm>
          <a:off x="1500167" y="2421111"/>
          <a:ext cx="5143535" cy="436385"/>
        </p:xfrm>
        <a:graphic>
          <a:graphicData uri="http://schemas.openxmlformats.org/presentationml/2006/ole">
            <p:oleObj spid="_x0000_s166915" name="数式" r:id="rId5" imgW="3200400" imgH="241200" progId="Equation.3">
              <p:embed/>
            </p:oleObj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433518" y="2941637"/>
          <a:ext cx="3924300" cy="415925"/>
        </p:xfrm>
        <a:graphic>
          <a:graphicData uri="http://schemas.openxmlformats.org/presentationml/2006/ole">
            <p:oleObj spid="_x0000_s166916" name="数式" r:id="rId6" imgW="2552400" imgH="241200" progId="Equation.3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1500166" y="3879856"/>
          <a:ext cx="542925" cy="406400"/>
        </p:xfrm>
        <a:graphic>
          <a:graphicData uri="http://schemas.openxmlformats.org/presentationml/2006/ole">
            <p:oleObj spid="_x0000_s166917" name="数式" r:id="rId7" imgW="304560" imgH="203040" progId="Equation.3">
              <p:embed/>
            </p:oleObj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1428728" y="5429264"/>
          <a:ext cx="641080" cy="442928"/>
        </p:xfrm>
        <a:graphic>
          <a:graphicData uri="http://schemas.openxmlformats.org/presentationml/2006/ole">
            <p:oleObj spid="_x0000_s166918" name="数式" r:id="rId8" imgW="330120" imgH="203040" progId="Equation.3">
              <p:embed/>
            </p:oleObj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6072198" y="2895897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:          </a:t>
            </a:r>
            <a:r>
              <a:rPr lang="ja-JP" altLang="en-US" sz="2000" b="1" dirty="0" smtClean="0"/>
              <a:t> </a:t>
            </a:r>
            <a:r>
              <a:rPr lang="en-US" altLang="ja-JP" sz="2400" dirty="0" smtClean="0"/>
              <a:t>metric</a:t>
            </a:r>
            <a:endParaRPr kumimoji="1" lang="ja-JP" altLang="en-US" sz="2000" dirty="0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2385973" y="3402012"/>
          <a:ext cx="1361699" cy="1384310"/>
        </p:xfrm>
        <a:graphic>
          <a:graphicData uri="http://schemas.openxmlformats.org/presentationml/2006/ole">
            <p:oleObj spid="_x0000_s166920" name="数式" r:id="rId9" imgW="812520" imgH="736560" progId="Equation.3">
              <p:embed/>
            </p:oleObj>
          </a:graphicData>
        </a:graphic>
      </p:graphicFrame>
      <p:sp>
        <p:nvSpPr>
          <p:cNvPr id="25" name="左中かっこ 24"/>
          <p:cNvSpPr/>
          <p:nvPr/>
        </p:nvSpPr>
        <p:spPr>
          <a:xfrm>
            <a:off x="2171659" y="3500438"/>
            <a:ext cx="71438" cy="1214446"/>
          </a:xfrm>
          <a:prstGeom prst="lef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6" name="Object 14"/>
          <p:cNvGraphicFramePr>
            <a:graphicFrameLocks noChangeAspect="1"/>
          </p:cNvGraphicFramePr>
          <p:nvPr/>
        </p:nvGraphicFramePr>
        <p:xfrm>
          <a:off x="2444480" y="4968898"/>
          <a:ext cx="2268534" cy="1489377"/>
        </p:xfrm>
        <a:graphic>
          <a:graphicData uri="http://schemas.openxmlformats.org/presentationml/2006/ole">
            <p:oleObj spid="_x0000_s166921" name="数式" r:id="rId10" imgW="1498320" imgH="876240" progId="Equation.3">
              <p:embed/>
            </p:oleObj>
          </a:graphicData>
        </a:graphic>
      </p:graphicFrame>
      <p:sp>
        <p:nvSpPr>
          <p:cNvPr id="27" name="左中かっこ 26"/>
          <p:cNvSpPr/>
          <p:nvPr/>
        </p:nvSpPr>
        <p:spPr>
          <a:xfrm>
            <a:off x="2141246" y="5072074"/>
            <a:ext cx="142876" cy="1357322"/>
          </a:xfrm>
          <a:prstGeom prst="lef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3214678" y="5786454"/>
            <a:ext cx="1143008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00496" y="6357958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Spin connection term</a:t>
            </a:r>
            <a:r>
              <a:rPr lang="ja-JP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</a:rPr>
              <a:t>(for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fermion</a:t>
            </a:r>
            <a:r>
              <a:rPr lang="en-US" altLang="ja-JP" sz="2000" dirty="0" smtClean="0">
                <a:solidFill>
                  <a:srgbClr val="FF0000"/>
                </a:solidFill>
              </a:rPr>
              <a:t>)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5130802" y="5962653"/>
          <a:ext cx="1387475" cy="395288"/>
        </p:xfrm>
        <a:graphic>
          <a:graphicData uri="http://schemas.openxmlformats.org/presentationml/2006/ole">
            <p:oleObj spid="_x0000_s166922" name="数式" r:id="rId11" imgW="901440" imgH="228600" progId="Equation.3">
              <p:embed/>
            </p:oleObj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6357950" y="3326784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(R:radius)</a:t>
            </a:r>
            <a:endParaRPr lang="en-US" altLang="ja-JP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2910" y="395567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rgbClr val="002060"/>
                </a:solidFill>
              </a:rPr>
              <a:t>Action of the 6D gauge theory</a:t>
            </a:r>
            <a:endParaRPr kumimoji="1" lang="en-US" altLang="ja-JP" sz="24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4400581" y="1646228"/>
          <a:ext cx="4600575" cy="496888"/>
        </p:xfrm>
        <a:graphic>
          <a:graphicData uri="http://schemas.openxmlformats.org/presentationml/2006/ole">
            <p:oleObj spid="_x0000_s166923" name="数式" r:id="rId12" imgW="2108160" imgH="228600" progId="Equation.3">
              <p:embed/>
            </p:oleObj>
          </a:graphicData>
        </a:graphic>
      </p:graphicFrame>
      <p:sp>
        <p:nvSpPr>
          <p:cNvPr id="24" name="角丸四角形 23"/>
          <p:cNvSpPr/>
          <p:nvPr/>
        </p:nvSpPr>
        <p:spPr>
          <a:xfrm>
            <a:off x="642910" y="857232"/>
            <a:ext cx="8358246" cy="135732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1406" y="71414"/>
            <a:ext cx="3070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 UED model with two-sphere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69938" y="803263"/>
          <a:ext cx="7759700" cy="911225"/>
        </p:xfrm>
        <a:graphic>
          <a:graphicData uri="http://schemas.openxmlformats.org/presentationml/2006/ole">
            <p:oleObj spid="_x0000_s167938" name="数式" r:id="rId3" imgW="3555720" imgH="419040" progId="Equation.3">
              <p:embed/>
            </p:oleObj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6072198" y="4000504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:6-dim gamma matrix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72198" y="5429264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:covariant derivative</a:t>
            </a:r>
            <a:r>
              <a:rPr lang="ja-JP" altLang="en-US" sz="2000" dirty="0" smtClean="0"/>
              <a:t>　</a:t>
            </a:r>
            <a:endParaRPr kumimoji="1" lang="ja-JP" altLang="en-US" sz="2000" dirty="0"/>
          </a:p>
        </p:txBody>
      </p:sp>
      <p:sp>
        <p:nvSpPr>
          <p:cNvPr id="15" name="大かっこ 14"/>
          <p:cNvSpPr/>
          <p:nvPr/>
        </p:nvSpPr>
        <p:spPr>
          <a:xfrm>
            <a:off x="785786" y="2357430"/>
            <a:ext cx="7858180" cy="4429156"/>
          </a:xfrm>
          <a:prstGeom prst="bracketPair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/>
        </p:nvGraphicFramePr>
        <p:xfrm>
          <a:off x="1500167" y="2421111"/>
          <a:ext cx="5143535" cy="436385"/>
        </p:xfrm>
        <a:graphic>
          <a:graphicData uri="http://schemas.openxmlformats.org/presentationml/2006/ole">
            <p:oleObj spid="_x0000_s167939" name="数式" r:id="rId4" imgW="3200400" imgH="241200" progId="Equation.3">
              <p:embed/>
            </p:oleObj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433518" y="2941637"/>
          <a:ext cx="3924300" cy="415925"/>
        </p:xfrm>
        <a:graphic>
          <a:graphicData uri="http://schemas.openxmlformats.org/presentationml/2006/ole">
            <p:oleObj spid="_x0000_s167940" name="数式" r:id="rId5" imgW="2552400" imgH="241200" progId="Equation.3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1500166" y="3879856"/>
          <a:ext cx="542925" cy="406400"/>
        </p:xfrm>
        <a:graphic>
          <a:graphicData uri="http://schemas.openxmlformats.org/presentationml/2006/ole">
            <p:oleObj spid="_x0000_s167941" name="数式" r:id="rId6" imgW="304560" imgH="203040" progId="Equation.3">
              <p:embed/>
            </p:oleObj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1428728" y="5429264"/>
          <a:ext cx="641080" cy="442928"/>
        </p:xfrm>
        <a:graphic>
          <a:graphicData uri="http://schemas.openxmlformats.org/presentationml/2006/ole">
            <p:oleObj spid="_x0000_s167942" name="数式" r:id="rId7" imgW="330120" imgH="203040" progId="Equation.3">
              <p:embed/>
            </p:oleObj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6072198" y="2895897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:          </a:t>
            </a:r>
            <a:r>
              <a:rPr lang="en-US" altLang="ja-JP" sz="2400" dirty="0" smtClean="0"/>
              <a:t>metric</a:t>
            </a:r>
            <a:endParaRPr kumimoji="1" lang="ja-JP" altLang="en-US" sz="2000" dirty="0"/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6286512" y="2928934"/>
          <a:ext cx="473981" cy="357186"/>
        </p:xfrm>
        <a:graphic>
          <a:graphicData uri="http://schemas.openxmlformats.org/presentationml/2006/ole">
            <p:oleObj spid="_x0000_s167943" name="数式" r:id="rId8" imgW="253800" imgH="19044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2385973" y="3402012"/>
          <a:ext cx="1361699" cy="1384310"/>
        </p:xfrm>
        <a:graphic>
          <a:graphicData uri="http://schemas.openxmlformats.org/presentationml/2006/ole">
            <p:oleObj spid="_x0000_s167944" name="数式" r:id="rId9" imgW="812520" imgH="736560" progId="Equation.3">
              <p:embed/>
            </p:oleObj>
          </a:graphicData>
        </a:graphic>
      </p:graphicFrame>
      <p:sp>
        <p:nvSpPr>
          <p:cNvPr id="25" name="左中かっこ 24"/>
          <p:cNvSpPr/>
          <p:nvPr/>
        </p:nvSpPr>
        <p:spPr>
          <a:xfrm>
            <a:off x="2171659" y="3500438"/>
            <a:ext cx="71438" cy="1214446"/>
          </a:xfrm>
          <a:prstGeom prst="lef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6" name="Object 14"/>
          <p:cNvGraphicFramePr>
            <a:graphicFrameLocks noChangeAspect="1"/>
          </p:cNvGraphicFramePr>
          <p:nvPr/>
        </p:nvGraphicFramePr>
        <p:xfrm>
          <a:off x="2444480" y="4968898"/>
          <a:ext cx="2268534" cy="1489377"/>
        </p:xfrm>
        <a:graphic>
          <a:graphicData uri="http://schemas.openxmlformats.org/presentationml/2006/ole">
            <p:oleObj spid="_x0000_s167945" name="数式" r:id="rId10" imgW="1498320" imgH="876240" progId="Equation.3">
              <p:embed/>
            </p:oleObj>
          </a:graphicData>
        </a:graphic>
      </p:graphicFrame>
      <p:sp>
        <p:nvSpPr>
          <p:cNvPr id="27" name="左中かっこ 26"/>
          <p:cNvSpPr/>
          <p:nvPr/>
        </p:nvSpPr>
        <p:spPr>
          <a:xfrm>
            <a:off x="2141246" y="5072074"/>
            <a:ext cx="142876" cy="1357322"/>
          </a:xfrm>
          <a:prstGeom prst="lef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3214678" y="5786454"/>
            <a:ext cx="1143008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00496" y="6357958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Spin connection term</a:t>
            </a:r>
            <a:r>
              <a:rPr lang="ja-JP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</a:rPr>
              <a:t>(for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fermion</a:t>
            </a:r>
            <a:r>
              <a:rPr lang="en-US" altLang="ja-JP" sz="2000" dirty="0" smtClean="0">
                <a:solidFill>
                  <a:srgbClr val="FF0000"/>
                </a:solidFill>
              </a:rPr>
              <a:t>)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5130802" y="5962653"/>
          <a:ext cx="1387475" cy="395288"/>
        </p:xfrm>
        <a:graphic>
          <a:graphicData uri="http://schemas.openxmlformats.org/presentationml/2006/ole">
            <p:oleObj spid="_x0000_s167946" name="数式" r:id="rId11" imgW="901440" imgH="228600" progId="Equation.3">
              <p:embed/>
            </p:oleObj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6357950" y="3326784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(R:radius)</a:t>
            </a:r>
            <a:endParaRPr lang="en-US" altLang="ja-JP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2910" y="395567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rgbClr val="002060"/>
                </a:solidFill>
              </a:rPr>
              <a:t>Action of the 6D gauge theory</a:t>
            </a:r>
            <a:endParaRPr kumimoji="1" lang="en-US" altLang="ja-JP" sz="24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4400581" y="1646228"/>
          <a:ext cx="4600575" cy="496888"/>
        </p:xfrm>
        <a:graphic>
          <a:graphicData uri="http://schemas.openxmlformats.org/presentationml/2006/ole">
            <p:oleObj spid="_x0000_s167947" name="数式" r:id="rId12" imgW="2108160" imgH="228600" progId="Equation.3">
              <p:embed/>
            </p:oleObj>
          </a:graphicData>
        </a:graphic>
      </p:graphicFrame>
      <p:sp>
        <p:nvSpPr>
          <p:cNvPr id="24" name="角丸四角形 23"/>
          <p:cNvSpPr/>
          <p:nvPr/>
        </p:nvSpPr>
        <p:spPr>
          <a:xfrm>
            <a:off x="642910" y="857232"/>
            <a:ext cx="8358246" cy="135732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1406" y="71414"/>
            <a:ext cx="3070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 UED model with two-sphere</a:t>
            </a:r>
            <a:endParaRPr lang="ja-JP" altLang="en-US" dirty="0"/>
          </a:p>
        </p:txBody>
      </p:sp>
      <p:sp>
        <p:nvSpPr>
          <p:cNvPr id="31" name="右矢印 30"/>
          <p:cNvSpPr/>
          <p:nvPr/>
        </p:nvSpPr>
        <p:spPr>
          <a:xfrm rot="19220421">
            <a:off x="4023386" y="5500702"/>
            <a:ext cx="714380" cy="285752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72000" y="4782933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2060"/>
                </a:solidFill>
              </a:rPr>
              <a:t>It leads curvature originated mass of </a:t>
            </a:r>
            <a:r>
              <a:rPr kumimoji="1" lang="en-US" altLang="ja-JP" b="1" dirty="0" err="1" smtClean="0">
                <a:solidFill>
                  <a:srgbClr val="002060"/>
                </a:solidFill>
              </a:rPr>
              <a:t>fermion</a:t>
            </a:r>
            <a:r>
              <a:rPr kumimoji="1" lang="en-US" altLang="ja-JP" b="1" dirty="0" smtClean="0">
                <a:solidFill>
                  <a:srgbClr val="002060"/>
                </a:solidFill>
              </a:rPr>
              <a:t> in 4D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500298" y="642918"/>
            <a:ext cx="4429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b="1" dirty="0" smtClean="0">
                <a:solidFill>
                  <a:schemeClr val="accent3">
                    <a:lumMod val="50000"/>
                  </a:schemeClr>
                </a:solidFill>
              </a:rPr>
              <a:t>Derivation of </a:t>
            </a:r>
            <a:r>
              <a:rPr lang="en-US" altLang="ja-JP" sz="2600" b="1" dirty="0" smtClean="0">
                <a:solidFill>
                  <a:schemeClr val="accent3">
                    <a:lumMod val="50000"/>
                  </a:schemeClr>
                </a:solidFill>
              </a:rPr>
              <a:t>KK spectrum </a:t>
            </a:r>
            <a:r>
              <a:rPr kumimoji="1" lang="en-US" altLang="ja-JP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0100" y="128586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sz="2400" b="1" dirty="0" smtClean="0">
                <a:solidFill>
                  <a:srgbClr val="002060"/>
                </a:solidFill>
              </a:rPr>
              <a:t>Expand each field in terms of KK mode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5572132" y="1712900"/>
            <a:ext cx="135732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286116" y="1643050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00B050"/>
                </a:solidFill>
              </a:rPr>
              <a:t>Specified by angular momentum on two-</a:t>
            </a:r>
            <a:r>
              <a:rPr lang="en-US" altLang="ja-JP" sz="2000" b="1" dirty="0" err="1" smtClean="0">
                <a:solidFill>
                  <a:srgbClr val="00B050"/>
                </a:solidFill>
              </a:rPr>
              <a:t>sphre</a:t>
            </a:r>
            <a:endParaRPr lang="en-US" altLang="ja-JP" sz="2000" b="1" dirty="0" smtClean="0">
              <a:solidFill>
                <a:srgbClr val="00B050"/>
              </a:solidFill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3857620" y="3286124"/>
            <a:ext cx="785818" cy="42862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0100" y="3896029"/>
            <a:ext cx="81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sz="2400" b="1" dirty="0" smtClean="0">
                <a:solidFill>
                  <a:srgbClr val="002060"/>
                </a:solidFill>
              </a:rPr>
              <a:t>Integrating extra space and obtain 4-dim </a:t>
            </a:r>
            <a:r>
              <a:rPr lang="en-US" altLang="ja-JP" sz="2400" b="1" dirty="0" err="1" smtClean="0">
                <a:solidFill>
                  <a:srgbClr val="002060"/>
                </a:solidFill>
              </a:rPr>
              <a:t>Lagrangian</a:t>
            </a:r>
            <a:endParaRPr lang="en-US" altLang="ja-JP" sz="2400" b="1" dirty="0" smtClean="0">
              <a:solidFill>
                <a:srgbClr val="002060"/>
              </a:solidFill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3857620" y="4643446"/>
            <a:ext cx="785818" cy="50006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00100" y="5396227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sz="2400" b="1" dirty="0" smtClean="0">
                <a:solidFill>
                  <a:srgbClr val="002060"/>
                </a:solidFill>
              </a:rPr>
              <a:t>KK mass spectrum is specified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71670" y="2292486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Each fields are expanded in terms of </a:t>
            </a:r>
            <a:r>
              <a:rPr lang="en-US" altLang="ja-JP" sz="2000" dirty="0" err="1" smtClean="0"/>
              <a:t>eigenfunctions</a:t>
            </a:r>
            <a:r>
              <a:rPr lang="en-US" altLang="ja-JP" sz="2000" dirty="0" smtClean="0"/>
              <a:t> of angular momentum on two-sphere</a:t>
            </a:r>
            <a:endParaRPr kumimoji="1" lang="ja-JP" altLang="en-US" sz="2000" dirty="0"/>
          </a:p>
        </p:txBody>
      </p:sp>
      <p:sp>
        <p:nvSpPr>
          <p:cNvPr id="16" name="大かっこ 15"/>
          <p:cNvSpPr/>
          <p:nvPr/>
        </p:nvSpPr>
        <p:spPr>
          <a:xfrm>
            <a:off x="2000232" y="2285992"/>
            <a:ext cx="6643734" cy="785818"/>
          </a:xfrm>
          <a:prstGeom prst="bracketPair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1285852" y="5813384"/>
            <a:ext cx="135732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285852" y="5814972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00B050"/>
                </a:solidFill>
              </a:rPr>
              <a:t>angular momentum on two-sphere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23806" y="223814"/>
            <a:ext cx="4571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KK mode expansion and KK mass spectrum 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7158" y="785794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Gauge field (ex-dim components)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23806" y="223814"/>
            <a:ext cx="4571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KK mode expansion and KK mass spectrum </a:t>
            </a:r>
            <a:endParaRPr lang="ja-JP" altLang="en-US" dirty="0"/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/>
        </p:nvGraphicFramePr>
        <p:xfrm>
          <a:off x="357158" y="2045837"/>
          <a:ext cx="8501122" cy="811659"/>
        </p:xfrm>
        <a:graphic>
          <a:graphicData uri="http://schemas.openxmlformats.org/presentationml/2006/ole">
            <p:oleObj spid="_x0000_s168962" name="数式" r:id="rId3" imgW="5562360" imgH="533160" progId="Equation.3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42976" y="1385816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00B050"/>
                </a:solidFill>
              </a:rPr>
              <a:t>Extra space kinetic term for </a:t>
            </a:r>
            <a:r>
              <a:rPr kumimoji="1" lang="en-US" altLang="ja-JP" sz="2000" b="1" dirty="0" smtClean="0">
                <a:solidFill>
                  <a:srgbClr val="00B050"/>
                </a:solidFill>
              </a:rPr>
              <a:t> </a:t>
            </a:r>
          </a:p>
        </p:txBody>
      </p: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4302127" y="1285860"/>
          <a:ext cx="555625" cy="561975"/>
        </p:xfrm>
        <a:graphic>
          <a:graphicData uri="http://schemas.openxmlformats.org/presentationml/2006/ole">
            <p:oleObj spid="_x0000_s168963" name="数式" r:id="rId4" imgW="266400" imgH="241200" progId="Equation.3">
              <p:embed/>
            </p:oleObj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285720" y="2000240"/>
            <a:ext cx="8643998" cy="928694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6845300" y="1406525"/>
          <a:ext cx="1422400" cy="477838"/>
        </p:xfrm>
        <a:graphic>
          <a:graphicData uri="http://schemas.openxmlformats.org/presentationml/2006/ole">
            <p:oleObj spid="_x0000_s168964" name="数式" r:id="rId5" imgW="888840" imgH="266400" progId="Equation.3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000100" y="314324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Substitute gauge field as</a:t>
            </a:r>
            <a:endParaRPr kumimoji="1" lang="ja-JP" altLang="en-US" sz="2400" dirty="0"/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1643042" y="4294147"/>
          <a:ext cx="4889500" cy="785813"/>
        </p:xfrm>
        <a:graphic>
          <a:graphicData uri="http://schemas.openxmlformats.org/presentationml/2006/ole">
            <p:oleObj spid="_x0000_s168965" name="数式" r:id="rId6" imgW="2743200" imgH="393480" progId="Equation.3">
              <p:embed/>
            </p:oleObj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1651025" y="3571876"/>
          <a:ext cx="4888364" cy="785945"/>
        </p:xfrm>
        <a:graphic>
          <a:graphicData uri="http://schemas.openxmlformats.org/presentationml/2006/ole">
            <p:oleObj spid="_x0000_s168966" name="数式" r:id="rId7" imgW="2743200" imgH="393480" progId="Equation.3">
              <p:embed/>
            </p:oleObj>
          </a:graphicData>
        </a:graphic>
      </p:graphicFrame>
      <p:sp>
        <p:nvSpPr>
          <p:cNvPr id="13" name="左中かっこ 12"/>
          <p:cNvSpPr/>
          <p:nvPr/>
        </p:nvSpPr>
        <p:spPr>
          <a:xfrm>
            <a:off x="1285852" y="3722638"/>
            <a:ext cx="285752" cy="12144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428596" y="3000372"/>
            <a:ext cx="500066" cy="2214578"/>
          </a:xfrm>
          <a:prstGeom prst="downArrow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231775" y="5357812"/>
          <a:ext cx="8751888" cy="811213"/>
        </p:xfrm>
        <a:graphic>
          <a:graphicData uri="http://schemas.openxmlformats.org/presentationml/2006/ole">
            <p:oleObj spid="_x0000_s168967" name="数式" r:id="rId8" imgW="5727600" imgH="533160" progId="Equation.3">
              <p:embed/>
            </p:oleObj>
          </a:graphicData>
        </a:graphic>
      </p:graphicFrame>
      <p:sp>
        <p:nvSpPr>
          <p:cNvPr id="16" name="角丸四角形 15"/>
          <p:cNvSpPr/>
          <p:nvPr/>
        </p:nvSpPr>
        <p:spPr>
          <a:xfrm>
            <a:off x="214282" y="5286388"/>
            <a:ext cx="8786874" cy="928694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71604" y="6345816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2060"/>
                </a:solidFill>
              </a:rPr>
              <a:t>Written by square of angular momentum operator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214282" y="500042"/>
            <a:ext cx="8786874" cy="61436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28662" y="2928934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00B050"/>
                </a:solidFill>
              </a:rPr>
              <a:t>Universal Extra Dimensional (UED) model 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36" y="71414"/>
            <a:ext cx="2857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1. Introduction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2976" y="3781459"/>
            <a:ext cx="9072626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000" dirty="0" smtClean="0"/>
              <a:t>Simple extension of SM to higher dimensional </a:t>
            </a:r>
            <a:r>
              <a:rPr lang="en-US" altLang="ja-JP" sz="2000" dirty="0" err="1" smtClean="0"/>
              <a:t>spacetime</a:t>
            </a:r>
            <a:endParaRPr lang="en-US" altLang="ja-JP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000" dirty="0" smtClean="0"/>
              <a:t>Introducing </a:t>
            </a:r>
            <a:r>
              <a:rPr lang="en-US" altLang="ja-JP" sz="2000" b="1" dirty="0" smtClean="0">
                <a:solidFill>
                  <a:srgbClr val="002060"/>
                </a:solidFill>
              </a:rPr>
              <a:t>compact extra space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000" dirty="0" smtClean="0"/>
              <a:t>All the SM particles can propagate on extra space</a:t>
            </a:r>
            <a:endParaRPr kumimoji="1" lang="en-US" altLang="ja-JP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000" dirty="0" smtClean="0"/>
              <a:t>Providing a </a:t>
            </a:r>
            <a:r>
              <a:rPr lang="en-US" altLang="ja-JP" sz="2000" b="1" dirty="0" smtClean="0">
                <a:solidFill>
                  <a:srgbClr val="002060"/>
                </a:solidFill>
              </a:rPr>
              <a:t>candidate of the dark matter </a:t>
            </a:r>
          </a:p>
          <a:p>
            <a:pPr>
              <a:lnSpc>
                <a:spcPct val="150000"/>
              </a:lnSpc>
            </a:pPr>
            <a:r>
              <a:rPr lang="en-US" altLang="ja-JP" sz="2000" dirty="0" smtClean="0"/>
              <a:t>   as a stable lightest </a:t>
            </a:r>
            <a:r>
              <a:rPr lang="en-US" altLang="ja-JP" sz="2000" b="1" dirty="0" err="1" smtClean="0">
                <a:solidFill>
                  <a:srgbClr val="002060"/>
                </a:solidFill>
              </a:rPr>
              <a:t>Kaluza</a:t>
            </a:r>
            <a:r>
              <a:rPr lang="en-US" altLang="ja-JP" sz="2000" b="1" dirty="0" smtClean="0">
                <a:solidFill>
                  <a:srgbClr val="002060"/>
                </a:solidFill>
              </a:rPr>
              <a:t>-Klein (KK) particle</a:t>
            </a:r>
          </a:p>
        </p:txBody>
      </p:sp>
      <p:sp>
        <p:nvSpPr>
          <p:cNvPr id="27" name="右矢印 26"/>
          <p:cNvSpPr/>
          <p:nvPr/>
        </p:nvSpPr>
        <p:spPr>
          <a:xfrm>
            <a:off x="472764" y="3028521"/>
            <a:ext cx="357190" cy="21431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5720" y="2395831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0070C0"/>
                </a:solidFill>
              </a:rPr>
              <a:t>One of an attractive candidate in this regard  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4243422" y="3357562"/>
            <a:ext cx="525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dirty="0"/>
              <a:t> </a:t>
            </a:r>
            <a:r>
              <a:rPr lang="en-US" altLang="ja-JP" sz="1600" dirty="0" err="1"/>
              <a:t>Appelquist</a:t>
            </a:r>
            <a:r>
              <a:rPr lang="en-US" altLang="ja-JP" sz="1600" dirty="0"/>
              <a:t>, Cheng, </a:t>
            </a:r>
            <a:r>
              <a:rPr lang="en-US" altLang="ja-JP" sz="1600" dirty="0" err="1"/>
              <a:t>Dobrescu</a:t>
            </a:r>
            <a:r>
              <a:rPr lang="en-US" altLang="ja-JP" sz="1600" dirty="0"/>
              <a:t>  PRD67 (2000) 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00034" y="752757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Existence of Dark Matter requires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new physics 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71538" y="1165925"/>
            <a:ext cx="8286776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ja-JP" sz="2000" b="1" dirty="0" smtClean="0"/>
              <a:t>It can not be explained by the Standard Model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000" b="1" dirty="0" smtClean="0"/>
              <a:t>We need new physics beyond the SM to describe DM physics</a:t>
            </a:r>
            <a:endParaRPr kumimoji="1" lang="ja-JP" altLang="en-US" sz="2000" b="1" dirty="0"/>
          </a:p>
        </p:txBody>
      </p:sp>
      <p:sp>
        <p:nvSpPr>
          <p:cNvPr id="33" name="左中かっこ 32"/>
          <p:cNvSpPr/>
          <p:nvPr/>
        </p:nvSpPr>
        <p:spPr>
          <a:xfrm>
            <a:off x="785786" y="3786190"/>
            <a:ext cx="285752" cy="2428892"/>
          </a:xfrm>
          <a:prstGeom prst="leftBrac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85786" y="785794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Gauge field (ex-dim components)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2844" y="3643314"/>
            <a:ext cx="9072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These substitution and mode expansion lead KK mass term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f</a:t>
            </a:r>
            <a:r>
              <a:rPr kumimoji="1" lang="en-US" altLang="ja-JP" sz="2400" dirty="0" smtClean="0"/>
              <a:t>or        from </a:t>
            </a:r>
            <a:r>
              <a:rPr kumimoji="1" lang="en-US" altLang="ja-JP" sz="2400" b="1" dirty="0" smtClean="0">
                <a:solidFill>
                  <a:srgbClr val="002060"/>
                </a:solidFill>
              </a:rPr>
              <a:t>extra space kinetic term </a:t>
            </a:r>
            <a:endParaRPr kumimoji="1" lang="ja-JP" alt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31079" name="Object 7"/>
          <p:cNvGraphicFramePr>
            <a:graphicFrameLocks noChangeAspect="1"/>
          </p:cNvGraphicFramePr>
          <p:nvPr/>
        </p:nvGraphicFramePr>
        <p:xfrm>
          <a:off x="1071538" y="1785926"/>
          <a:ext cx="5311775" cy="1038225"/>
        </p:xfrm>
        <a:graphic>
          <a:graphicData uri="http://schemas.openxmlformats.org/presentationml/2006/ole">
            <p:oleObj spid="_x0000_s169986" name="数式" r:id="rId3" imgW="2552400" imgH="444240" progId="Equation.3">
              <p:embed/>
            </p:oleObj>
          </a:graphicData>
        </a:graphic>
      </p:graphicFrame>
      <p:graphicFrame>
        <p:nvGraphicFramePr>
          <p:cNvPr id="131080" name="Object 8"/>
          <p:cNvGraphicFramePr>
            <a:graphicFrameLocks noChangeAspect="1"/>
          </p:cNvGraphicFramePr>
          <p:nvPr/>
        </p:nvGraphicFramePr>
        <p:xfrm>
          <a:off x="1357290" y="4963265"/>
          <a:ext cx="1714512" cy="817600"/>
        </p:xfrm>
        <a:graphic>
          <a:graphicData uri="http://schemas.openxmlformats.org/presentationml/2006/ole">
            <p:oleObj spid="_x0000_s169987" name="数式" r:id="rId4" imgW="914400" imgH="444240" progId="Equation.3">
              <p:embed/>
            </p:oleObj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1071538" y="440597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C00000"/>
                </a:solidFill>
              </a:rPr>
              <a:t>KK mass</a:t>
            </a:r>
            <a:endParaRPr kumimoji="1" lang="ja-JP" altLang="en-US" sz="2800" b="1" dirty="0">
              <a:solidFill>
                <a:srgbClr val="C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3806" y="223814"/>
            <a:ext cx="4571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KK mode expansion and KK mass spectrum </a:t>
            </a:r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00100" y="1324261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Expanding        as</a:t>
            </a:r>
            <a:endParaRPr kumimoji="1" lang="ja-JP" altLang="en-US" sz="2400" dirty="0"/>
          </a:p>
        </p:txBody>
      </p:sp>
      <p:graphicFrame>
        <p:nvGraphicFramePr>
          <p:cNvPr id="141319" name="Object 7"/>
          <p:cNvGraphicFramePr>
            <a:graphicFrameLocks noChangeAspect="1"/>
          </p:cNvGraphicFramePr>
          <p:nvPr/>
        </p:nvGraphicFramePr>
        <p:xfrm>
          <a:off x="2571736" y="1285860"/>
          <a:ext cx="476250" cy="563562"/>
        </p:xfrm>
        <a:graphic>
          <a:graphicData uri="http://schemas.openxmlformats.org/presentationml/2006/ole">
            <p:oleObj spid="_x0000_s169988" name="数式" r:id="rId5" imgW="228600" imgH="241200" progId="Equation.3">
              <p:embed/>
            </p:oleObj>
          </a:graphicData>
        </a:graphic>
      </p:graphicFrame>
      <p:sp>
        <p:nvSpPr>
          <p:cNvPr id="16" name="右矢印 15"/>
          <p:cNvSpPr/>
          <p:nvPr/>
        </p:nvSpPr>
        <p:spPr>
          <a:xfrm>
            <a:off x="1214414" y="3071810"/>
            <a:ext cx="428628" cy="357190"/>
          </a:xfrm>
          <a:prstGeom prst="rightArrow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43042" y="3000372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Satisfying B. C.</a:t>
            </a:r>
            <a:endParaRPr kumimoji="1" lang="ja-JP" altLang="en-US" sz="2400" dirty="0"/>
          </a:p>
        </p:txBody>
      </p:sp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3667138" y="3067050"/>
          <a:ext cx="2762250" cy="433388"/>
        </p:xfrm>
        <a:graphic>
          <a:graphicData uri="http://schemas.openxmlformats.org/presentationml/2006/ole">
            <p:oleObj spid="_x0000_s169989" name="数式" r:id="rId6" imgW="1726920" imgH="241200" progId="Equation.3">
              <p:embed/>
            </p:oleObj>
          </a:graphicData>
        </a:graphic>
      </p:graphicFrame>
      <p:graphicFrame>
        <p:nvGraphicFramePr>
          <p:cNvPr id="141321" name="Object 9"/>
          <p:cNvGraphicFramePr>
            <a:graphicFrameLocks noChangeAspect="1"/>
          </p:cNvGraphicFramePr>
          <p:nvPr/>
        </p:nvGraphicFramePr>
        <p:xfrm>
          <a:off x="928662" y="3950104"/>
          <a:ext cx="404812" cy="479028"/>
        </p:xfrm>
        <a:graphic>
          <a:graphicData uri="http://schemas.openxmlformats.org/presentationml/2006/ole">
            <p:oleObj spid="_x0000_s169990" name="数式" r:id="rId7" imgW="228600" imgH="241200" progId="Equation.3">
              <p:embed/>
            </p:oleObj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3428992" y="5110475"/>
            <a:ext cx="70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For </a:t>
            </a:r>
            <a:endParaRPr kumimoji="1" lang="ja-JP" altLang="en-US" dirty="0"/>
          </a:p>
        </p:txBody>
      </p:sp>
      <p:graphicFrame>
        <p:nvGraphicFramePr>
          <p:cNvPr id="141322" name="Object 10"/>
          <p:cNvGraphicFramePr>
            <a:graphicFrameLocks noChangeAspect="1"/>
          </p:cNvGraphicFramePr>
          <p:nvPr/>
        </p:nvGraphicFramePr>
        <p:xfrm>
          <a:off x="4067175" y="5143515"/>
          <a:ext cx="269875" cy="428625"/>
        </p:xfrm>
        <a:graphic>
          <a:graphicData uri="http://schemas.openxmlformats.org/presentationml/2006/ole">
            <p:oleObj spid="_x0000_s169991" name="数式" r:id="rId8" imgW="152280" imgH="215640" progId="Equation.3">
              <p:embed/>
            </p:oleObj>
          </a:graphicData>
        </a:graphic>
      </p:graphicFrame>
      <p:graphicFrame>
        <p:nvGraphicFramePr>
          <p:cNvPr id="141324" name="Object 12"/>
          <p:cNvGraphicFramePr>
            <a:graphicFrameLocks noChangeAspect="1"/>
          </p:cNvGraphicFramePr>
          <p:nvPr/>
        </p:nvGraphicFramePr>
        <p:xfrm>
          <a:off x="1357290" y="5929330"/>
          <a:ext cx="785813" cy="420687"/>
        </p:xfrm>
        <a:graphic>
          <a:graphicData uri="http://schemas.openxmlformats.org/presentationml/2006/ole">
            <p:oleObj spid="_x0000_s169992" name="数式" r:id="rId9" imgW="419040" imgH="228600" progId="Equation.3">
              <p:embed/>
            </p:oleObj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3428992" y="5824855"/>
            <a:ext cx="70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For </a:t>
            </a:r>
            <a:endParaRPr kumimoji="1" lang="ja-JP" altLang="en-US" dirty="0"/>
          </a:p>
        </p:txBody>
      </p:sp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4056063" y="5857875"/>
          <a:ext cx="292100" cy="428625"/>
        </p:xfrm>
        <a:graphic>
          <a:graphicData uri="http://schemas.openxmlformats.org/presentationml/2006/ole">
            <p:oleObj spid="_x0000_s169993" name="数式" r:id="rId10" imgW="164880" imgH="215640" progId="Equation.3">
              <p:embed/>
            </p:oleObj>
          </a:graphicData>
        </a:graphic>
      </p:graphicFrame>
      <p:sp>
        <p:nvSpPr>
          <p:cNvPr id="26" name="左矢印 25"/>
          <p:cNvSpPr/>
          <p:nvPr/>
        </p:nvSpPr>
        <p:spPr>
          <a:xfrm>
            <a:off x="5072066" y="5857892"/>
            <a:ext cx="428628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15008" y="578645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00B050"/>
                </a:solidFill>
              </a:rPr>
              <a:t>Massless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 NG boson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66946" y="6323053"/>
            <a:ext cx="4705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These NG bosons are eaten by</a:t>
            </a:r>
            <a:endParaRPr kumimoji="1" lang="ja-JP" altLang="en-US" sz="2400" dirty="0"/>
          </a:p>
        </p:txBody>
      </p:sp>
      <p:graphicFrame>
        <p:nvGraphicFramePr>
          <p:cNvPr id="141326" name="Object 14"/>
          <p:cNvGraphicFramePr>
            <a:graphicFrameLocks noChangeAspect="1"/>
          </p:cNvGraphicFramePr>
          <p:nvPr/>
        </p:nvGraphicFramePr>
        <p:xfrm>
          <a:off x="6351592" y="6286520"/>
          <a:ext cx="427037" cy="503238"/>
        </p:xfrm>
        <a:graphic>
          <a:graphicData uri="http://schemas.openxmlformats.org/presentationml/2006/ole">
            <p:oleObj spid="_x0000_s169994" name="数式" r:id="rId11" imgW="2412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786050" y="405450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C00000"/>
                </a:solidFill>
              </a:rPr>
              <a:t>KK-parity for each field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100010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6-dim </a:t>
            </a:r>
            <a:r>
              <a:rPr lang="en-US" altLang="ja-JP" sz="2400" b="1" dirty="0" err="1" smtClean="0"/>
              <a:t>Lagrangian</a:t>
            </a:r>
            <a:r>
              <a:rPr lang="en-US" altLang="ja-JP" sz="2400" b="1" dirty="0" smtClean="0"/>
              <a:t> has discrete symmetry of</a:t>
            </a:r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/>
        </p:nvGraphicFramePr>
        <p:xfrm>
          <a:off x="2746368" y="1671614"/>
          <a:ext cx="825500" cy="457200"/>
        </p:xfrm>
        <a:graphic>
          <a:graphicData uri="http://schemas.openxmlformats.org/presentationml/2006/ole">
            <p:oleObj spid="_x0000_s171010" name="数式" r:id="rId3" imgW="368280" imgH="203040" progId="Equation.3">
              <p:embed/>
            </p:oleObj>
          </a:graphicData>
        </a:graphic>
      </p:graphicFrame>
      <p:sp>
        <p:nvSpPr>
          <p:cNvPr id="6" name="左右矢印 5"/>
          <p:cNvSpPr/>
          <p:nvPr/>
        </p:nvSpPr>
        <p:spPr>
          <a:xfrm>
            <a:off x="3643306" y="1785931"/>
            <a:ext cx="785818" cy="214314"/>
          </a:xfrm>
          <a:prstGeom prst="left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4564063" y="1643050"/>
          <a:ext cx="1365250" cy="457200"/>
        </p:xfrm>
        <a:graphic>
          <a:graphicData uri="http://schemas.openxmlformats.org/presentationml/2006/ole">
            <p:oleObj spid="_x0000_s171011" name="数式" r:id="rId4" imgW="609480" imgH="203040" progId="Equation.3">
              <p:embed/>
            </p:oleObj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000100" y="2214554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Under the symmetry we can define KK-parity</a:t>
            </a: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7889904" y="2143116"/>
          <a:ext cx="825500" cy="514350"/>
        </p:xfrm>
        <a:graphic>
          <a:graphicData uri="http://schemas.openxmlformats.org/presentationml/2006/ole">
            <p:oleObj spid="_x0000_s171012" name="数式" r:id="rId5" imgW="368280" imgH="228600" progId="Equation.3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000100" y="278605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Ex) for gauge field(4-dim components)</a:t>
            </a:r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428596" y="3357562"/>
          <a:ext cx="8404225" cy="800100"/>
        </p:xfrm>
        <a:graphic>
          <a:graphicData uri="http://schemas.openxmlformats.org/presentationml/2006/ole">
            <p:oleObj spid="_x0000_s171013" name="数式" r:id="rId6" imgW="4038480" imgH="342720" progId="Equation.3">
              <p:embed/>
            </p:oleObj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6143636" y="3357562"/>
            <a:ext cx="714380" cy="571504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00100" y="4214818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Each mode has KK parity as</a:t>
            </a:r>
          </a:p>
          <a:p>
            <a:r>
              <a:rPr lang="ja-JP" altLang="en-US" sz="2400" b="1" dirty="0" smtClean="0"/>
              <a:t>－</a:t>
            </a:r>
            <a:r>
              <a:rPr lang="en-US" altLang="ja-JP" sz="2400" b="1" dirty="0" smtClean="0"/>
              <a:t> for m = odd</a:t>
            </a:r>
          </a:p>
          <a:p>
            <a:r>
              <a:rPr lang="ja-JP" altLang="en-US" sz="2400" b="1" dirty="0" smtClean="0"/>
              <a:t>＋</a:t>
            </a:r>
            <a:r>
              <a:rPr lang="en-US" altLang="ja-JP" sz="2400" b="1" dirty="0" smtClean="0"/>
              <a:t> for m = even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000100" y="4214818"/>
            <a:ext cx="4143404" cy="1500198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28662" y="5786454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Lightest m = odd KK particle is stable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5715008" y="5072074"/>
            <a:ext cx="121444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6929454" y="4500570"/>
            <a:ext cx="1143008" cy="5715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929454" y="5072074"/>
            <a:ext cx="1214446" cy="5000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072198" y="5072074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7358082" y="4714884"/>
            <a:ext cx="357190" cy="1428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7286644" y="5214950"/>
            <a:ext cx="357190" cy="1428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5429256" y="4572008"/>
          <a:ext cx="996950" cy="428625"/>
        </p:xfrm>
        <a:graphic>
          <a:graphicData uri="http://schemas.openxmlformats.org/presentationml/2006/ole">
            <p:oleObj spid="_x0000_s171014" name="数式" r:id="rId7" imgW="444240" imgH="190440" progId="Equation.3">
              <p:embed/>
            </p:oleObj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7588276" y="4071945"/>
          <a:ext cx="769938" cy="428625"/>
        </p:xfrm>
        <a:graphic>
          <a:graphicData uri="http://schemas.openxmlformats.org/presentationml/2006/ole">
            <p:oleObj spid="_x0000_s171015" name="数式" r:id="rId8" imgW="342720" imgH="190440" progId="Equation.3">
              <p:embed/>
            </p:oleObj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7674003" y="5000636"/>
          <a:ext cx="827087" cy="428625"/>
        </p:xfrm>
        <a:graphic>
          <a:graphicData uri="http://schemas.openxmlformats.org/presentationml/2006/ole">
            <p:oleObj spid="_x0000_s171016" name="数式" r:id="rId9" imgW="368280" imgH="190440" progId="Equation.3">
              <p:embed/>
            </p:oleObj>
          </a:graphicData>
        </a:graphic>
      </p:graphicFrame>
      <p:sp>
        <p:nvSpPr>
          <p:cNvPr id="41" name="AutoShape 22"/>
          <p:cNvSpPr>
            <a:spLocks noChangeArrowheads="1"/>
          </p:cNvSpPr>
          <p:nvPr/>
        </p:nvSpPr>
        <p:spPr bwMode="auto">
          <a:xfrm rot="19189333" flipH="1">
            <a:off x="6190686" y="4865499"/>
            <a:ext cx="1691848" cy="321700"/>
          </a:xfrm>
          <a:prstGeom prst="flowChartProcess">
            <a:avLst/>
          </a:prstGeom>
          <a:solidFill>
            <a:srgbClr val="0000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" name="AutoShape 22"/>
          <p:cNvSpPr>
            <a:spLocks noChangeArrowheads="1"/>
          </p:cNvSpPr>
          <p:nvPr/>
        </p:nvSpPr>
        <p:spPr bwMode="auto">
          <a:xfrm rot="2480231" flipH="1">
            <a:off x="6199396" y="4865499"/>
            <a:ext cx="1691848" cy="321700"/>
          </a:xfrm>
          <a:prstGeom prst="flowChartProcess">
            <a:avLst/>
          </a:prstGeom>
          <a:solidFill>
            <a:srgbClr val="0000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" name="右矢印 42"/>
          <p:cNvSpPr/>
          <p:nvPr/>
        </p:nvSpPr>
        <p:spPr>
          <a:xfrm>
            <a:off x="2357422" y="6429396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786050" y="6286520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Candidate of the dark matter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724532" y="5429264"/>
            <a:ext cx="299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Not allowed by the parity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42844" y="71414"/>
            <a:ext cx="4571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KK mode expansion and KK mass spectrum 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8596" y="285728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Comparison of mass spectrum with </a:t>
            </a:r>
            <a:r>
              <a:rPr lang="en-US" altLang="ja-JP" sz="2400" b="1" dirty="0" err="1" smtClean="0"/>
              <a:t>mUED</a:t>
            </a:r>
            <a:r>
              <a:rPr lang="en-US" altLang="ja-JP" sz="2400" b="1" dirty="0" smtClean="0"/>
              <a:t> (           ) 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8662" y="714356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Ex) for field with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 rot="5400000" flipH="1" flipV="1">
            <a:off x="-620238" y="4065871"/>
            <a:ext cx="4560684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68263" y="1643063"/>
          <a:ext cx="1427162" cy="533400"/>
        </p:xfrm>
        <a:graphic>
          <a:graphicData uri="http://schemas.openxmlformats.org/presentationml/2006/ole">
            <p:oleObj spid="_x0000_s172034" name="数式" r:id="rId3" imgW="685800" imgH="228600" progId="Equation.3">
              <p:embed/>
            </p:oleObj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1517625" y="63442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517625" y="598703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517625" y="598862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517625" y="563143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517625" y="563143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517625" y="527424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1517625" y="527424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1517625" y="491705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517625" y="491705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517625" y="455986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517625" y="45582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517625" y="420108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1517625" y="420267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1517625" y="384548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1517625" y="384548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517625" y="348829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517625" y="348829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517625" y="313110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1517625" y="313110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1517625" y="277391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231873" y="62029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60435" y="43455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102127" y="26188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089129" y="645791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Model with  </a:t>
            </a: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3500430" y="6286520"/>
          <a:ext cx="1125537" cy="596900"/>
        </p:xfrm>
        <a:graphic>
          <a:graphicData uri="http://schemas.openxmlformats.org/presentationml/2006/ole">
            <p:oleObj spid="_x0000_s172035" name="数式" r:id="rId4" imgW="431640" imgH="228600" progId="Equation.3">
              <p:embed/>
            </p:oleObj>
          </a:graphicData>
        </a:graphic>
      </p:graphicFrame>
      <p:cxnSp>
        <p:nvCxnSpPr>
          <p:cNvPr id="43" name="直線コネクタ 42"/>
          <p:cNvCxnSpPr/>
          <p:nvPr/>
        </p:nvCxnSpPr>
        <p:spPr>
          <a:xfrm>
            <a:off x="2660633" y="6000768"/>
            <a:ext cx="339731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660633" y="4927610"/>
            <a:ext cx="339731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660633" y="3141660"/>
            <a:ext cx="411169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143636" y="645791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Model with  </a:t>
            </a:r>
          </a:p>
        </p:txBody>
      </p:sp>
      <p:graphicFrame>
        <p:nvGraphicFramePr>
          <p:cNvPr id="71" name="Object 3"/>
          <p:cNvGraphicFramePr>
            <a:graphicFrameLocks noChangeAspect="1"/>
          </p:cNvGraphicFramePr>
          <p:nvPr/>
        </p:nvGraphicFramePr>
        <p:xfrm>
          <a:off x="7643834" y="6286520"/>
          <a:ext cx="1158875" cy="596900"/>
        </p:xfrm>
        <a:graphic>
          <a:graphicData uri="http://schemas.openxmlformats.org/presentationml/2006/ole">
            <p:oleObj spid="_x0000_s172036" name="数式" r:id="rId5" imgW="444240" imgH="228600" progId="Equation.3">
              <p:embed/>
            </p:oleObj>
          </a:graphicData>
        </a:graphic>
      </p:graphicFrame>
      <p:cxnSp>
        <p:nvCxnSpPr>
          <p:cNvPr id="72" name="直線コネクタ 71"/>
          <p:cNvCxnSpPr/>
          <p:nvPr/>
        </p:nvCxnSpPr>
        <p:spPr>
          <a:xfrm>
            <a:off x="6715140" y="5641990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6643702" y="4214818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6661161" y="2071678"/>
            <a:ext cx="339731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711575" y="1609725"/>
          <a:ext cx="1427163" cy="533400"/>
        </p:xfrm>
        <a:graphic>
          <a:graphicData uri="http://schemas.openxmlformats.org/presentationml/2006/ole">
            <p:oleObj spid="_x0000_s172037" name="数式" r:id="rId6" imgW="685800" imgH="22860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7143768" y="285728"/>
          <a:ext cx="785818" cy="416739"/>
        </p:xfrm>
        <a:graphic>
          <a:graphicData uri="http://schemas.openxmlformats.org/presentationml/2006/ole">
            <p:oleObj spid="_x0000_s172038" name="数式" r:id="rId7" imgW="431640" imgH="228600" progId="Equation.3">
              <p:embed/>
            </p:oleObj>
          </a:graphicData>
        </a:graphic>
      </p:graphicFrame>
      <p:cxnSp>
        <p:nvCxnSpPr>
          <p:cNvPr id="77" name="直線コネクタ 76"/>
          <p:cNvCxnSpPr/>
          <p:nvPr/>
        </p:nvCxnSpPr>
        <p:spPr>
          <a:xfrm>
            <a:off x="7197747" y="4213230"/>
            <a:ext cx="374649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1517625" y="278605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1517625" y="278605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1517625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1517625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1517625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1517625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1517625" y="20716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1517625" y="20716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rot="5400000" flipH="1" flipV="1">
            <a:off x="3077079" y="4065871"/>
            <a:ext cx="4560684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5214942" y="63442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5214942" y="598703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5214942" y="598862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>
            <a:off x="5214942" y="563143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5214942" y="563143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5214942" y="527424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5214942" y="527424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>
            <a:off x="5214942" y="491705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5214942" y="491705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5214942" y="455986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5214942" y="45582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5214942" y="420108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5214942" y="420267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5214942" y="384548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5214942" y="384548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5214942" y="348829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5214942" y="348829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5214942" y="313110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>
            <a:off x="5214942" y="313110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5214942" y="277391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4929190" y="62029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857752" y="43455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cxnSp>
        <p:nvCxnSpPr>
          <p:cNvPr id="111" name="直線コネクタ 110"/>
          <p:cNvCxnSpPr/>
          <p:nvPr/>
        </p:nvCxnSpPr>
        <p:spPr>
          <a:xfrm>
            <a:off x="5214942" y="278605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5214942" y="278605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>
            <a:off x="5214942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5214942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5214942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5214942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>
            <a:off x="5214942" y="20716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5214942" y="20716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7215206" y="2071678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090738" y="3638550"/>
          <a:ext cx="1692275" cy="474663"/>
        </p:xfrm>
        <a:graphic>
          <a:graphicData uri="http://schemas.openxmlformats.org/presentationml/2006/ole">
            <p:oleObj spid="_x0000_s172039" name="数式" r:id="rId8" imgW="812520" imgH="203040" progId="Equation.3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6197600" y="3043238"/>
          <a:ext cx="2193925" cy="533400"/>
        </p:xfrm>
        <a:graphic>
          <a:graphicData uri="http://schemas.openxmlformats.org/presentationml/2006/ole">
            <p:oleObj spid="_x0000_s172040" name="数式" r:id="rId9" imgW="1054080" imgH="228600" progId="Equation.3">
              <p:embed/>
            </p:oleObj>
          </a:graphicData>
        </a:graphic>
      </p:graphicFrame>
      <p:cxnSp>
        <p:nvCxnSpPr>
          <p:cNvPr id="122" name="直線コネクタ 121"/>
          <p:cNvCxnSpPr/>
          <p:nvPr/>
        </p:nvCxnSpPr>
        <p:spPr>
          <a:xfrm>
            <a:off x="2643174" y="6356370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6715140" y="6356370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正方形/長方形 119"/>
          <p:cNvSpPr/>
          <p:nvPr/>
        </p:nvSpPr>
        <p:spPr>
          <a:xfrm>
            <a:off x="223806" y="71414"/>
            <a:ext cx="4571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KK mode expansion and KK mass spectrum </a:t>
            </a:r>
            <a:endParaRPr lang="ja-JP" altLang="en-US" dirty="0"/>
          </a:p>
        </p:txBody>
      </p:sp>
      <p:cxnSp>
        <p:nvCxnSpPr>
          <p:cNvPr id="87" name="直線コネクタ 86"/>
          <p:cNvCxnSpPr/>
          <p:nvPr/>
        </p:nvCxnSpPr>
        <p:spPr>
          <a:xfrm>
            <a:off x="7769251" y="4214818"/>
            <a:ext cx="374649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7786710" y="2071678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3643306" y="642918"/>
          <a:ext cx="1109662" cy="533400"/>
        </p:xfrm>
        <a:graphic>
          <a:graphicData uri="http://schemas.openxmlformats.org/presentationml/2006/ole">
            <p:oleObj spid="_x0000_s172041" name="数式" r:id="rId10" imgW="533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00100" y="28572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Comparison of mass spectrum with </a:t>
            </a:r>
            <a:r>
              <a:rPr lang="en-US" altLang="ja-JP" sz="2400" b="1" dirty="0" err="1" smtClean="0"/>
              <a:t>mUED</a:t>
            </a:r>
            <a:r>
              <a:rPr lang="en-US" altLang="ja-JP" sz="2400" b="1" dirty="0" smtClean="0"/>
              <a:t> (            ) 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8662" y="71435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Ex) for gauge field(4-dim components)</a:t>
            </a:r>
          </a:p>
          <a:p>
            <a:r>
              <a:rPr lang="en-US" altLang="ja-JP" sz="2400" b="1" dirty="0" smtClean="0"/>
              <a:t>          (M</a:t>
            </a:r>
            <a:r>
              <a:rPr lang="en-US" altLang="ja-JP" b="1" dirty="0" smtClean="0"/>
              <a:t>g</a:t>
            </a:r>
            <a:r>
              <a:rPr lang="en-US" altLang="ja-JP" sz="2400" b="1" dirty="0" smtClean="0"/>
              <a:t>=0 for simplicity) 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 rot="5400000" flipH="1" flipV="1">
            <a:off x="-620238" y="4065871"/>
            <a:ext cx="4560684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68263" y="1643063"/>
          <a:ext cx="1427162" cy="533400"/>
        </p:xfrm>
        <a:graphic>
          <a:graphicData uri="http://schemas.openxmlformats.org/presentationml/2006/ole">
            <p:oleObj spid="_x0000_s173058" name="数式" r:id="rId3" imgW="685800" imgH="228600" progId="Equation.3">
              <p:embed/>
            </p:oleObj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1517625" y="63442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517625" y="598703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517625" y="598862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517625" y="563143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517625" y="563143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517625" y="527424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1517625" y="527424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1517625" y="491705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517625" y="491705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517625" y="455986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517625" y="45582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517625" y="420108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1517625" y="420267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1517625" y="384548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1517625" y="384548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517625" y="348829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517625" y="348829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517625" y="313110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1517625" y="313110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1517625" y="277391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231873" y="62029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60435" y="43455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102127" y="26188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089129" y="645791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Model with  </a:t>
            </a: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3500430" y="6286520"/>
          <a:ext cx="1125537" cy="596900"/>
        </p:xfrm>
        <a:graphic>
          <a:graphicData uri="http://schemas.openxmlformats.org/presentationml/2006/ole">
            <p:oleObj spid="_x0000_s173059" name="数式" r:id="rId4" imgW="431640" imgH="228600" progId="Equation.3">
              <p:embed/>
            </p:oleObj>
          </a:graphicData>
        </a:graphic>
      </p:graphicFrame>
      <p:cxnSp>
        <p:nvCxnSpPr>
          <p:cNvPr id="43" name="直線コネクタ 42"/>
          <p:cNvCxnSpPr/>
          <p:nvPr/>
        </p:nvCxnSpPr>
        <p:spPr>
          <a:xfrm>
            <a:off x="2660633" y="6000768"/>
            <a:ext cx="339731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660633" y="4927610"/>
            <a:ext cx="339731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660633" y="3141660"/>
            <a:ext cx="411169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143636" y="645791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Model with  </a:t>
            </a:r>
          </a:p>
        </p:txBody>
      </p:sp>
      <p:graphicFrame>
        <p:nvGraphicFramePr>
          <p:cNvPr id="71" name="Object 3"/>
          <p:cNvGraphicFramePr>
            <a:graphicFrameLocks noChangeAspect="1"/>
          </p:cNvGraphicFramePr>
          <p:nvPr/>
        </p:nvGraphicFramePr>
        <p:xfrm>
          <a:off x="7643834" y="6286520"/>
          <a:ext cx="1158875" cy="596900"/>
        </p:xfrm>
        <a:graphic>
          <a:graphicData uri="http://schemas.openxmlformats.org/presentationml/2006/ole">
            <p:oleObj spid="_x0000_s173060" name="数式" r:id="rId5" imgW="444240" imgH="228600" progId="Equation.3">
              <p:embed/>
            </p:oleObj>
          </a:graphicData>
        </a:graphic>
      </p:graphicFrame>
      <p:cxnSp>
        <p:nvCxnSpPr>
          <p:cNvPr id="72" name="直線コネクタ 71"/>
          <p:cNvCxnSpPr/>
          <p:nvPr/>
        </p:nvCxnSpPr>
        <p:spPr>
          <a:xfrm>
            <a:off x="6715140" y="5641990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6643702" y="4214818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6661161" y="2071678"/>
            <a:ext cx="339731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711575" y="1609725"/>
          <a:ext cx="1427163" cy="533400"/>
        </p:xfrm>
        <a:graphic>
          <a:graphicData uri="http://schemas.openxmlformats.org/presentationml/2006/ole">
            <p:oleObj spid="_x0000_s173061" name="数式" r:id="rId6" imgW="685800" imgH="22860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7429520" y="260332"/>
          <a:ext cx="1000132" cy="530395"/>
        </p:xfrm>
        <a:graphic>
          <a:graphicData uri="http://schemas.openxmlformats.org/presentationml/2006/ole">
            <p:oleObj spid="_x0000_s173062" name="数式" r:id="rId7" imgW="431640" imgH="228600" progId="Equation.3">
              <p:embed/>
            </p:oleObj>
          </a:graphicData>
        </a:graphic>
      </p:graphicFrame>
      <p:cxnSp>
        <p:nvCxnSpPr>
          <p:cNvPr id="77" name="直線コネクタ 76"/>
          <p:cNvCxnSpPr/>
          <p:nvPr/>
        </p:nvCxnSpPr>
        <p:spPr>
          <a:xfrm>
            <a:off x="7197747" y="4213230"/>
            <a:ext cx="374649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1517625" y="278605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1517625" y="278605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1517625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1517625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1517625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1517625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1517625" y="20716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1517625" y="20716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rot="5400000" flipH="1" flipV="1">
            <a:off x="3077079" y="4065871"/>
            <a:ext cx="4560684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5214942" y="63442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5214942" y="598703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5214942" y="598862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>
            <a:off x="5214942" y="563143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5214942" y="563143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5214942" y="527424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5214942" y="527424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>
            <a:off x="5214942" y="491705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5214942" y="491705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5214942" y="455986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5214942" y="45582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5214942" y="420108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5214942" y="420267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5214942" y="384548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5214942" y="384548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5214942" y="348829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5214942" y="348829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5214942" y="313110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>
            <a:off x="5214942" y="313110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5214942" y="277391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4929190" y="62029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857752" y="43455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cxnSp>
        <p:nvCxnSpPr>
          <p:cNvPr id="111" name="直線コネクタ 110"/>
          <p:cNvCxnSpPr/>
          <p:nvPr/>
        </p:nvCxnSpPr>
        <p:spPr>
          <a:xfrm>
            <a:off x="5214942" y="278605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5214942" y="278605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>
            <a:off x="5214942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5214942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5214942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5214942" y="24288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>
            <a:off x="5214942" y="20716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5214942" y="20716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7215206" y="2071678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090738" y="3638550"/>
          <a:ext cx="1692275" cy="474663"/>
        </p:xfrm>
        <a:graphic>
          <a:graphicData uri="http://schemas.openxmlformats.org/presentationml/2006/ole">
            <p:oleObj spid="_x0000_s173063" name="数式" r:id="rId8" imgW="812520" imgH="203040" progId="Equation.3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6197600" y="3043238"/>
          <a:ext cx="2193925" cy="533400"/>
        </p:xfrm>
        <a:graphic>
          <a:graphicData uri="http://schemas.openxmlformats.org/presentationml/2006/ole">
            <p:oleObj spid="_x0000_s173064" name="数式" r:id="rId9" imgW="1054080" imgH="228600" progId="Equation.3">
              <p:embed/>
            </p:oleObj>
          </a:graphicData>
        </a:graphic>
      </p:graphicFrame>
      <p:cxnSp>
        <p:nvCxnSpPr>
          <p:cNvPr id="122" name="直線コネクタ 121"/>
          <p:cNvCxnSpPr/>
          <p:nvPr/>
        </p:nvCxnSpPr>
        <p:spPr>
          <a:xfrm>
            <a:off x="2643174" y="6356370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6715140" y="6356370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正方形/長方形 119"/>
          <p:cNvSpPr/>
          <p:nvPr/>
        </p:nvSpPr>
        <p:spPr>
          <a:xfrm>
            <a:off x="223806" y="71414"/>
            <a:ext cx="4571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KK mode expansion and KK mass spectrum </a:t>
            </a:r>
            <a:endParaRPr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928662" y="71435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Ex) for gauge field(4-dim components)</a:t>
            </a:r>
          </a:p>
          <a:p>
            <a:r>
              <a:rPr lang="en-US" altLang="ja-JP" sz="2400" b="1" dirty="0" smtClean="0"/>
              <a:t>          (M</a:t>
            </a:r>
            <a:r>
              <a:rPr lang="en-US" altLang="ja-JP" b="1" dirty="0" smtClean="0"/>
              <a:t>g</a:t>
            </a:r>
            <a:r>
              <a:rPr lang="en-US" altLang="ja-JP" sz="2400" b="1" dirty="0" smtClean="0"/>
              <a:t>=0 for simplicity) 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928662" y="71435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Ex) for gauge field(4-dim components)</a:t>
            </a:r>
          </a:p>
          <a:p>
            <a:r>
              <a:rPr lang="en-US" altLang="ja-JP" sz="2400" b="1" dirty="0" smtClean="0"/>
              <a:t>          (M</a:t>
            </a:r>
            <a:r>
              <a:rPr lang="en-US" altLang="ja-JP" b="1" dirty="0" smtClean="0"/>
              <a:t>g</a:t>
            </a:r>
            <a:r>
              <a:rPr lang="en-US" altLang="ja-JP" sz="2400" b="1" dirty="0" smtClean="0"/>
              <a:t>=0 for simplicity) </a:t>
            </a:r>
          </a:p>
        </p:txBody>
      </p:sp>
      <p:sp>
        <p:nvSpPr>
          <p:cNvPr id="124" name="角丸四角形 123"/>
          <p:cNvSpPr/>
          <p:nvPr/>
        </p:nvSpPr>
        <p:spPr>
          <a:xfrm>
            <a:off x="1000100" y="428604"/>
            <a:ext cx="7715304" cy="1214446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rgbClr val="FF0000"/>
                </a:solidFill>
              </a:rPr>
              <a:t>Discrimination from other UED models is possible</a:t>
            </a:r>
          </a:p>
        </p:txBody>
      </p:sp>
      <p:cxnSp>
        <p:nvCxnSpPr>
          <p:cNvPr id="125" name="直線コネクタ 124"/>
          <p:cNvCxnSpPr/>
          <p:nvPr/>
        </p:nvCxnSpPr>
        <p:spPr>
          <a:xfrm>
            <a:off x="7769251" y="4214818"/>
            <a:ext cx="374649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7786710" y="2071678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428596" y="5286388"/>
            <a:ext cx="7643866" cy="142876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28596" y="1142984"/>
            <a:ext cx="7643866" cy="321471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1472" y="1214422"/>
            <a:ext cx="5927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Different from </a:t>
            </a:r>
            <a:r>
              <a:rPr kumimoji="1" lang="en-US" altLang="ja-JP" sz="2000" dirty="0" err="1" smtClean="0"/>
              <a:t>mUED</a:t>
            </a:r>
            <a:r>
              <a:rPr kumimoji="1" lang="en-US" altLang="ja-JP" sz="2000" dirty="0" smtClean="0"/>
              <a:t> case and                UED case    </a:t>
            </a:r>
            <a:endParaRPr kumimoji="1" lang="ja-JP" altLang="en-US" sz="2000" dirty="0"/>
          </a:p>
        </p:txBody>
      </p:sp>
      <p:graphicFrame>
        <p:nvGraphicFramePr>
          <p:cNvPr id="191490" name="Object 2"/>
          <p:cNvGraphicFramePr>
            <a:graphicFrameLocks noChangeAspect="1"/>
          </p:cNvGraphicFramePr>
          <p:nvPr/>
        </p:nvGraphicFramePr>
        <p:xfrm>
          <a:off x="4500562" y="1142984"/>
          <a:ext cx="882650" cy="454025"/>
        </p:xfrm>
        <a:graphic>
          <a:graphicData uri="http://schemas.openxmlformats.org/presentationml/2006/ole">
            <p:oleObj spid="_x0000_s193538" name="数式" r:id="rId3" imgW="444240" imgH="228600" progId="Equation.3">
              <p:embed/>
            </p:oleObj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714348" y="1785926"/>
            <a:ext cx="4272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mUED</a:t>
            </a:r>
            <a:r>
              <a:rPr kumimoji="1" lang="en-US" altLang="ja-JP" sz="2000" dirty="0" smtClean="0"/>
              <a:t> case and               UED case    </a:t>
            </a:r>
            <a:endParaRPr kumimoji="1" lang="ja-JP" altLang="en-US" sz="2000" dirty="0"/>
          </a:p>
        </p:txBody>
      </p:sp>
      <p:graphicFrame>
        <p:nvGraphicFramePr>
          <p:cNvPr id="191491" name="Object 3"/>
          <p:cNvGraphicFramePr>
            <a:graphicFrameLocks noChangeAspect="1"/>
          </p:cNvGraphicFramePr>
          <p:nvPr/>
        </p:nvGraphicFramePr>
        <p:xfrm>
          <a:off x="2832094" y="1714488"/>
          <a:ext cx="882650" cy="454025"/>
        </p:xfrm>
        <a:graphic>
          <a:graphicData uri="http://schemas.openxmlformats.org/presentationml/2006/ole">
            <p:oleObj spid="_x0000_s193539" name="数式" r:id="rId4" imgW="444240" imgH="228600" progId="Equation.3">
              <p:embed/>
            </p:oleObj>
          </a:graphicData>
        </a:graphic>
      </p:graphicFrame>
      <p:sp>
        <p:nvSpPr>
          <p:cNvPr id="6" name="右矢印 5"/>
          <p:cNvSpPr/>
          <p:nvPr/>
        </p:nvSpPr>
        <p:spPr>
          <a:xfrm>
            <a:off x="1071538" y="2428868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71604" y="2428868"/>
            <a:ext cx="5299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Vertex give </a:t>
            </a:r>
            <a:r>
              <a:rPr lang="en-US" altLang="ja-JP" dirty="0" smtClean="0"/>
              <a:t>simple ex-dim momentum conservation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2910" y="2954331"/>
            <a:ext cx="2456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               UED case    </a:t>
            </a:r>
            <a:endParaRPr kumimoji="1" lang="ja-JP" altLang="en-US" sz="200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785786" y="2928934"/>
          <a:ext cx="882650" cy="454025"/>
        </p:xfrm>
        <a:graphic>
          <a:graphicData uri="http://schemas.openxmlformats.org/presentationml/2006/ole">
            <p:oleObj spid="_x0000_s193540" name="数式" r:id="rId5" imgW="444240" imgH="228600" progId="Equation.3">
              <p:embed/>
            </p:oleObj>
          </a:graphicData>
        </a:graphic>
      </p:graphicFrame>
      <p:sp>
        <p:nvSpPr>
          <p:cNvPr id="10" name="右矢印 9"/>
          <p:cNvSpPr/>
          <p:nvPr/>
        </p:nvSpPr>
        <p:spPr>
          <a:xfrm>
            <a:off x="1071538" y="3597273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71604" y="3597273"/>
            <a:ext cx="449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Vertex give </a:t>
            </a:r>
            <a:r>
              <a:rPr lang="en-US" altLang="ja-JP" dirty="0" smtClean="0"/>
              <a:t>angular momentum summation</a:t>
            </a:r>
            <a:endParaRPr kumimoji="1" lang="ja-JP" altLang="en-US" dirty="0"/>
          </a:p>
        </p:txBody>
      </p:sp>
      <p:graphicFrame>
        <p:nvGraphicFramePr>
          <p:cNvPr id="191493" name="Object 5"/>
          <p:cNvGraphicFramePr>
            <a:graphicFrameLocks noChangeAspect="1"/>
          </p:cNvGraphicFramePr>
          <p:nvPr/>
        </p:nvGraphicFramePr>
        <p:xfrm>
          <a:off x="530223" y="5429264"/>
          <a:ext cx="3684587" cy="827088"/>
        </p:xfrm>
        <a:graphic>
          <a:graphicData uri="http://schemas.openxmlformats.org/presentationml/2006/ole">
            <p:oleObj spid="_x0000_s193541" name="数式" r:id="rId6" imgW="2616120" imgH="583920" progId="Equation.3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4442899" y="5339014"/>
          <a:ext cx="3170230" cy="531690"/>
        </p:xfrm>
        <a:graphic>
          <a:graphicData uri="http://schemas.openxmlformats.org/presentationml/2006/ole">
            <p:oleObj spid="_x0000_s193542" name="数式" r:id="rId7" imgW="2971800" imgH="444240" progId="Equation.3">
              <p:embed/>
            </p:oleObj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4471491" y="5786454"/>
          <a:ext cx="3386657" cy="509132"/>
        </p:xfrm>
        <a:graphic>
          <a:graphicData uri="http://schemas.openxmlformats.org/presentationml/2006/ole">
            <p:oleObj spid="_x0000_s193543" name="数式" r:id="rId8" imgW="3314520" imgH="444240" progId="Equation.3">
              <p:embed/>
            </p:oleObj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4714876" y="6329440"/>
          <a:ext cx="707462" cy="357190"/>
        </p:xfrm>
        <a:graphic>
          <a:graphicData uri="http://schemas.openxmlformats.org/presentationml/2006/ole">
            <p:oleObj spid="_x0000_s193544" name="数式" r:id="rId9" imgW="647640" imgH="291960" progId="Equation.3">
              <p:embed/>
            </p:oleObj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357818" y="628652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2060"/>
                </a:solidFill>
              </a:rPr>
              <a:t>:Jacobi polynomial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14348" y="752757"/>
            <a:ext cx="8429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rgbClr val="002060"/>
                </a:solidFill>
              </a:rPr>
              <a:t>The condition to obtain </a:t>
            </a:r>
            <a:r>
              <a:rPr lang="en-US" altLang="ja-JP" sz="2400" b="1" dirty="0" err="1" smtClean="0">
                <a:solidFill>
                  <a:srgbClr val="002060"/>
                </a:solidFill>
              </a:rPr>
              <a:t>massless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> </a:t>
            </a:r>
            <a:r>
              <a:rPr lang="en-US" altLang="ja-JP" sz="2400" b="1" dirty="0" err="1" smtClean="0">
                <a:solidFill>
                  <a:srgbClr val="002060"/>
                </a:solidFill>
              </a:rPr>
              <a:t>fermion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> in 4 dim </a:t>
            </a:r>
            <a:endParaRPr kumimoji="1" lang="en-US" altLang="ja-JP" sz="2400" b="1" dirty="0" smtClean="0">
              <a:solidFill>
                <a:srgbClr val="00206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42844" y="1500174"/>
            <a:ext cx="2643206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962" y="1584305"/>
            <a:ext cx="3133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Positive curvature</a:t>
            </a:r>
          </a:p>
          <a:p>
            <a:r>
              <a:rPr lang="en-US" altLang="ja-JP" sz="2400" dirty="0" smtClean="0"/>
              <a:t>        </a:t>
            </a:r>
            <a:r>
              <a:rPr kumimoji="1" lang="en-US" altLang="ja-JP" sz="2400" dirty="0" smtClean="0"/>
              <a:t> of </a:t>
            </a:r>
            <a:endParaRPr kumimoji="1" lang="ja-JP" altLang="en-US" sz="2400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428728" y="1928802"/>
          <a:ext cx="338137" cy="403225"/>
        </p:xfrm>
        <a:graphic>
          <a:graphicData uri="http://schemas.openxmlformats.org/presentationml/2006/ole">
            <p:oleObj spid="_x0000_s210946" name="数式" r:id="rId4" imgW="190440" imgH="203040" progId="Equation.3">
              <p:embed/>
            </p:oleObj>
          </a:graphicData>
        </a:graphic>
      </p:graphicFrame>
      <p:sp>
        <p:nvSpPr>
          <p:cNvPr id="11" name="右矢印 10"/>
          <p:cNvSpPr/>
          <p:nvPr/>
        </p:nvSpPr>
        <p:spPr>
          <a:xfrm>
            <a:off x="2928926" y="1785926"/>
            <a:ext cx="428628" cy="35719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3428992" y="1500174"/>
            <a:ext cx="3143272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28992" y="1584305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Masses of fermions</a:t>
            </a:r>
          </a:p>
          <a:p>
            <a:r>
              <a:rPr kumimoji="1" lang="en-US" altLang="ja-JP" sz="2400" dirty="0" smtClean="0"/>
              <a:t>      in four-dim</a:t>
            </a:r>
            <a:endParaRPr kumimoji="1"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71406" y="71414"/>
            <a:ext cx="474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 Brief review of UED model with two-sphere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14348" y="752757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rgbClr val="002060"/>
                </a:solidFill>
              </a:rPr>
              <a:t>The condition to obtain </a:t>
            </a:r>
            <a:r>
              <a:rPr lang="en-US" altLang="ja-JP" sz="2400" b="1" dirty="0" err="1" smtClean="0">
                <a:solidFill>
                  <a:srgbClr val="002060"/>
                </a:solidFill>
              </a:rPr>
              <a:t>massless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> </a:t>
            </a:r>
            <a:r>
              <a:rPr lang="en-US" altLang="ja-JP" sz="2400" b="1" dirty="0" err="1" smtClean="0">
                <a:solidFill>
                  <a:srgbClr val="002060"/>
                </a:solidFill>
              </a:rPr>
              <a:t>fermion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> in 4 dim </a:t>
            </a:r>
            <a:endParaRPr kumimoji="1" lang="en-US" altLang="ja-JP" sz="2400" b="1" dirty="0" smtClean="0">
              <a:solidFill>
                <a:srgbClr val="00206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1438" y="1500174"/>
            <a:ext cx="2714612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1584305"/>
            <a:ext cx="3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Positive curvature</a:t>
            </a:r>
          </a:p>
          <a:p>
            <a:r>
              <a:rPr lang="en-US" altLang="ja-JP" sz="2400" dirty="0" smtClean="0"/>
              <a:t>        </a:t>
            </a:r>
            <a:r>
              <a:rPr kumimoji="1" lang="en-US" altLang="ja-JP" sz="2400" dirty="0" smtClean="0"/>
              <a:t> of </a:t>
            </a:r>
            <a:endParaRPr kumimoji="1" lang="ja-JP" altLang="en-US" sz="2400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447781" y="1928802"/>
          <a:ext cx="338137" cy="403225"/>
        </p:xfrm>
        <a:graphic>
          <a:graphicData uri="http://schemas.openxmlformats.org/presentationml/2006/ole">
            <p:oleObj spid="_x0000_s211970" name="数式" r:id="rId4" imgW="190440" imgH="203040" progId="Equation.3">
              <p:embed/>
            </p:oleObj>
          </a:graphicData>
        </a:graphic>
      </p:graphicFrame>
      <p:sp>
        <p:nvSpPr>
          <p:cNvPr id="11" name="右矢印 10"/>
          <p:cNvSpPr/>
          <p:nvPr/>
        </p:nvSpPr>
        <p:spPr>
          <a:xfrm>
            <a:off x="2928926" y="1785926"/>
            <a:ext cx="428628" cy="35719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3428992" y="1500174"/>
            <a:ext cx="2857520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57554" y="1584305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Masses of fermions</a:t>
            </a:r>
          </a:p>
          <a:p>
            <a:r>
              <a:rPr kumimoji="1" lang="en-US" altLang="ja-JP" sz="2400" dirty="0" smtClean="0"/>
              <a:t>      in four-dim</a:t>
            </a:r>
            <a:endParaRPr kumimoji="1" lang="ja-JP" altLang="en-US" sz="2400" dirty="0"/>
          </a:p>
        </p:txBody>
      </p:sp>
      <p:sp>
        <p:nvSpPr>
          <p:cNvPr id="14" name="角丸四角形 13"/>
          <p:cNvSpPr/>
          <p:nvPr/>
        </p:nvSpPr>
        <p:spPr>
          <a:xfrm>
            <a:off x="6572264" y="1500174"/>
            <a:ext cx="2428892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10350" y="1571612"/>
            <a:ext cx="2847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The background</a:t>
            </a:r>
          </a:p>
          <a:p>
            <a:r>
              <a:rPr lang="en-US" altLang="ja-JP" sz="2400" dirty="0" smtClean="0"/>
              <a:t> gauge field</a:t>
            </a:r>
          </a:p>
          <a:p>
            <a:r>
              <a:rPr kumimoji="1" lang="en-US" altLang="ja-JP" sz="2400" dirty="0" smtClean="0"/>
              <a:t>      </a:t>
            </a:r>
            <a:endParaRPr kumimoji="1" lang="ja-JP" altLang="en-US" sz="2400" dirty="0"/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8348693" y="1857364"/>
          <a:ext cx="509587" cy="661987"/>
        </p:xfrm>
        <a:graphic>
          <a:graphicData uri="http://schemas.openxmlformats.org/presentationml/2006/ole">
            <p:oleObj spid="_x0000_s211971" name="数式" r:id="rId5" imgW="215640" imgH="253800" progId="Equation.3">
              <p:embed/>
            </p:oleObj>
          </a:graphicData>
        </a:graphic>
      </p:graphicFrame>
      <p:sp>
        <p:nvSpPr>
          <p:cNvPr id="17" name="左矢印 16"/>
          <p:cNvSpPr/>
          <p:nvPr/>
        </p:nvSpPr>
        <p:spPr>
          <a:xfrm>
            <a:off x="5929322" y="1785926"/>
            <a:ext cx="642942" cy="428628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52896" y="2786058"/>
            <a:ext cx="120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cancel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乗算記号 18"/>
          <p:cNvSpPr/>
          <p:nvPr/>
        </p:nvSpPr>
        <p:spPr>
          <a:xfrm>
            <a:off x="3286116" y="857232"/>
            <a:ext cx="2857520" cy="2357454"/>
          </a:xfrm>
          <a:prstGeom prst="mathMultiply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1406" y="71414"/>
            <a:ext cx="474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 Brief review of UED model with two-sphere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844" y="3110211"/>
            <a:ext cx="9072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Spin connection term should be canceled by background gauge field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1472" y="526323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Ex)</a:t>
            </a:r>
            <a:endParaRPr kumimoji="1" lang="ja-JP" altLang="en-US" sz="2800" b="1" dirty="0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593841" y="5399107"/>
          <a:ext cx="1692275" cy="815975"/>
        </p:xfrm>
        <a:graphic>
          <a:graphicData uri="http://schemas.openxmlformats.org/presentationml/2006/ole">
            <p:oleObj spid="_x0000_s212994" name="数式" r:id="rId4" imgW="914400" imgH="393480" progId="Equation.3">
              <p:embed/>
            </p:oleObj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3509954" y="5572140"/>
            <a:ext cx="120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for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327538" y="5357826"/>
          <a:ext cx="2101850" cy="862013"/>
        </p:xfrm>
        <a:graphic>
          <a:graphicData uri="http://schemas.openxmlformats.org/presentationml/2006/ole">
            <p:oleObj spid="_x0000_s212995" name="数式" r:id="rId5" imgW="1180800" imgH="482400" progId="Equation.3">
              <p:embed/>
            </p:oleObj>
          </a:graphicData>
        </a:graphic>
      </p:graphicFrame>
      <p:sp>
        <p:nvSpPr>
          <p:cNvPr id="24" name="右矢印 23"/>
          <p:cNvSpPr/>
          <p:nvPr/>
        </p:nvSpPr>
        <p:spPr>
          <a:xfrm>
            <a:off x="2000232" y="6357958"/>
            <a:ext cx="357190" cy="35716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428860" y="6329386"/>
          <a:ext cx="361950" cy="385762"/>
        </p:xfrm>
        <a:graphic>
          <a:graphicData uri="http://schemas.openxmlformats.org/presentationml/2006/ole">
            <p:oleObj spid="_x0000_s212996" name="数式" r:id="rId6" imgW="203040" imgH="215640" progId="Equation.3">
              <p:embed/>
            </p:oleObj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2857488" y="6357958"/>
            <a:ext cx="607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002060"/>
                </a:solidFill>
              </a:rPr>
              <a:t>d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oes not have mass term from the curvature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4000496" y="3571876"/>
            <a:ext cx="85725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5041925" y="4149726"/>
          <a:ext cx="3101975" cy="947738"/>
        </p:xfrm>
        <a:graphic>
          <a:graphicData uri="http://schemas.openxmlformats.org/presentationml/2006/ole">
            <p:oleObj spid="_x0000_s212997" name="数式" r:id="rId7" imgW="1676160" imgH="457200" progId="Equation.3">
              <p:embed/>
            </p:oleObj>
          </a:graphicData>
        </a:graphic>
      </p:graphicFrame>
      <p:sp>
        <p:nvSpPr>
          <p:cNvPr id="29" name="角丸四角形 28"/>
          <p:cNvSpPr/>
          <p:nvPr/>
        </p:nvSpPr>
        <p:spPr>
          <a:xfrm>
            <a:off x="1000100" y="4000504"/>
            <a:ext cx="7500990" cy="1214446"/>
          </a:xfrm>
          <a:prstGeom prst="roundRect">
            <a:avLst/>
          </a:prstGeom>
          <a:noFill/>
          <a:ln w="3175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1142976" y="4208463"/>
          <a:ext cx="3054350" cy="817562"/>
        </p:xfrm>
        <a:graphic>
          <a:graphicData uri="http://schemas.openxmlformats.org/presentationml/2006/ole">
            <p:oleObj spid="_x0000_s212998" name="数式" r:id="rId8" imgW="1650960" imgH="393480" progId="Equation.3">
              <p:embed/>
            </p:oleObj>
          </a:graphicData>
        </a:graphic>
      </p:graphicFrame>
      <p:sp>
        <p:nvSpPr>
          <p:cNvPr id="31" name="右矢印 30"/>
          <p:cNvSpPr/>
          <p:nvPr/>
        </p:nvSpPr>
        <p:spPr>
          <a:xfrm>
            <a:off x="4500562" y="4357694"/>
            <a:ext cx="214314" cy="57150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7500958" y="5214950"/>
          <a:ext cx="1527175" cy="496887"/>
        </p:xfrm>
        <a:graphic>
          <a:graphicData uri="http://schemas.openxmlformats.org/presentationml/2006/ole">
            <p:oleObj spid="_x0000_s212999" name="数式" r:id="rId9" imgW="863280" imgH="253800" progId="Equation.3">
              <p:embed/>
            </p:oleObj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7572396" y="5643563"/>
          <a:ext cx="1313471" cy="428643"/>
        </p:xfrm>
        <a:graphic>
          <a:graphicData uri="http://schemas.openxmlformats.org/presentationml/2006/ole">
            <p:oleObj spid="_x0000_s213000" name="数式" r:id="rId10" imgW="787320" imgH="228600" progId="Equation.3">
              <p:embed/>
            </p:oleObj>
          </a:graphicData>
        </a:graphic>
      </p:graphicFrame>
      <p:sp>
        <p:nvSpPr>
          <p:cNvPr id="32" name="正方形/長方形 31"/>
          <p:cNvSpPr/>
          <p:nvPr/>
        </p:nvSpPr>
        <p:spPr>
          <a:xfrm>
            <a:off x="71406" y="71414"/>
            <a:ext cx="474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2. Brief review of UED model with two-sphere</a:t>
            </a:r>
            <a:endParaRPr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4348" y="752757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rgbClr val="002060"/>
                </a:solidFill>
              </a:rPr>
              <a:t>The condition to obtain </a:t>
            </a:r>
            <a:r>
              <a:rPr lang="en-US" altLang="ja-JP" sz="2400" b="1" dirty="0" err="1" smtClean="0">
                <a:solidFill>
                  <a:srgbClr val="002060"/>
                </a:solidFill>
              </a:rPr>
              <a:t>massless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> </a:t>
            </a:r>
            <a:r>
              <a:rPr lang="en-US" altLang="ja-JP" sz="2400" b="1" dirty="0" err="1" smtClean="0">
                <a:solidFill>
                  <a:srgbClr val="002060"/>
                </a:solidFill>
              </a:rPr>
              <a:t>fermion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> in 4 dim </a:t>
            </a:r>
            <a:endParaRPr kumimoji="1" lang="en-US" altLang="ja-JP" sz="2400" b="1" dirty="0" smtClean="0">
              <a:solidFill>
                <a:srgbClr val="002060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1438" y="1500174"/>
            <a:ext cx="2714612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0" y="1584305"/>
            <a:ext cx="3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Positive curvature</a:t>
            </a:r>
          </a:p>
          <a:p>
            <a:r>
              <a:rPr lang="en-US" altLang="ja-JP" sz="2400" dirty="0" smtClean="0"/>
              <a:t>        </a:t>
            </a:r>
            <a:r>
              <a:rPr kumimoji="1" lang="en-US" altLang="ja-JP" sz="2400" dirty="0" smtClean="0"/>
              <a:t> of </a:t>
            </a:r>
            <a:endParaRPr kumimoji="1" lang="ja-JP" altLang="en-US" sz="2400" dirty="0"/>
          </a:p>
        </p:txBody>
      </p:sp>
      <p:graphicFrame>
        <p:nvGraphicFramePr>
          <p:cNvPr id="36" name="Object 6"/>
          <p:cNvGraphicFramePr>
            <a:graphicFrameLocks noChangeAspect="1"/>
          </p:cNvGraphicFramePr>
          <p:nvPr/>
        </p:nvGraphicFramePr>
        <p:xfrm>
          <a:off x="1447781" y="1928802"/>
          <a:ext cx="338137" cy="403225"/>
        </p:xfrm>
        <a:graphic>
          <a:graphicData uri="http://schemas.openxmlformats.org/presentationml/2006/ole">
            <p:oleObj spid="_x0000_s213001" name="数式" r:id="rId11" imgW="190440" imgH="203040" progId="Equation.3">
              <p:embed/>
            </p:oleObj>
          </a:graphicData>
        </a:graphic>
      </p:graphicFrame>
      <p:sp>
        <p:nvSpPr>
          <p:cNvPr id="37" name="右矢印 36"/>
          <p:cNvSpPr/>
          <p:nvPr/>
        </p:nvSpPr>
        <p:spPr>
          <a:xfrm>
            <a:off x="2928926" y="1785926"/>
            <a:ext cx="428628" cy="35719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3428992" y="1500174"/>
            <a:ext cx="2857520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357554" y="1584305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Masses of fermions</a:t>
            </a:r>
          </a:p>
          <a:p>
            <a:r>
              <a:rPr kumimoji="1" lang="en-US" altLang="ja-JP" sz="2400" dirty="0" smtClean="0"/>
              <a:t>      in four-dim</a:t>
            </a:r>
            <a:endParaRPr kumimoji="1" lang="ja-JP" altLang="en-US" sz="2400" dirty="0"/>
          </a:p>
        </p:txBody>
      </p:sp>
      <p:sp>
        <p:nvSpPr>
          <p:cNvPr id="40" name="角丸四角形 39"/>
          <p:cNvSpPr/>
          <p:nvPr/>
        </p:nvSpPr>
        <p:spPr>
          <a:xfrm>
            <a:off x="6572264" y="1500174"/>
            <a:ext cx="2428892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510350" y="1571612"/>
            <a:ext cx="2847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The background</a:t>
            </a:r>
          </a:p>
          <a:p>
            <a:r>
              <a:rPr lang="en-US" altLang="ja-JP" sz="2400" dirty="0" smtClean="0"/>
              <a:t> gauge field</a:t>
            </a:r>
          </a:p>
          <a:p>
            <a:r>
              <a:rPr kumimoji="1" lang="en-US" altLang="ja-JP" sz="2400" dirty="0" smtClean="0"/>
              <a:t>      </a:t>
            </a:r>
            <a:endParaRPr kumimoji="1" lang="ja-JP" altLang="en-US" sz="2400" dirty="0"/>
          </a:p>
        </p:txBody>
      </p:sp>
      <p:graphicFrame>
        <p:nvGraphicFramePr>
          <p:cNvPr id="42" name="Object 5"/>
          <p:cNvGraphicFramePr>
            <a:graphicFrameLocks noChangeAspect="1"/>
          </p:cNvGraphicFramePr>
          <p:nvPr/>
        </p:nvGraphicFramePr>
        <p:xfrm>
          <a:off x="8348693" y="1857364"/>
          <a:ext cx="509587" cy="661987"/>
        </p:xfrm>
        <a:graphic>
          <a:graphicData uri="http://schemas.openxmlformats.org/presentationml/2006/ole">
            <p:oleObj spid="_x0000_s213002" name="数式" r:id="rId12" imgW="215640" imgH="253800" progId="Equation.3">
              <p:embed/>
            </p:oleObj>
          </a:graphicData>
        </a:graphic>
      </p:graphicFrame>
      <p:sp>
        <p:nvSpPr>
          <p:cNvPr id="43" name="左矢印 42"/>
          <p:cNvSpPr/>
          <p:nvPr/>
        </p:nvSpPr>
        <p:spPr>
          <a:xfrm>
            <a:off x="5929322" y="1785926"/>
            <a:ext cx="642942" cy="428628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152896" y="2786058"/>
            <a:ext cx="120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cancel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45" name="乗算記号 44"/>
          <p:cNvSpPr/>
          <p:nvPr/>
        </p:nvSpPr>
        <p:spPr>
          <a:xfrm>
            <a:off x="3286116" y="857232"/>
            <a:ext cx="2857520" cy="2357454"/>
          </a:xfrm>
          <a:prstGeom prst="mathMultiply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357158" y="5143512"/>
            <a:ext cx="8491598" cy="142876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357158" y="3571876"/>
            <a:ext cx="8491598" cy="142876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366682" y="1500174"/>
            <a:ext cx="8491598" cy="192882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214282" y="808948"/>
            <a:ext cx="4572032" cy="571504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71406" y="71414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Quantum correction to KK mass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4282" y="785794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C00000"/>
                </a:solidFill>
              </a:rPr>
              <a:t>Propagators on  </a:t>
            </a:r>
          </a:p>
        </p:txBody>
      </p:sp>
      <p:graphicFrame>
        <p:nvGraphicFramePr>
          <p:cNvPr id="178178" name="Object 2"/>
          <p:cNvGraphicFramePr>
            <a:graphicFrameLocks noChangeAspect="1"/>
          </p:cNvGraphicFramePr>
          <p:nvPr/>
        </p:nvGraphicFramePr>
        <p:xfrm>
          <a:off x="2928926" y="808948"/>
          <a:ext cx="1801813" cy="500063"/>
        </p:xfrm>
        <a:graphic>
          <a:graphicData uri="http://schemas.openxmlformats.org/presentationml/2006/ole">
            <p:oleObj spid="_x0000_s214018" name="数式" r:id="rId4" imgW="825480" imgH="228600" progId="Equation.3">
              <p:embed/>
            </p:oleObj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1025270" y="2091342"/>
          <a:ext cx="5975622" cy="837592"/>
        </p:xfrm>
        <a:graphic>
          <a:graphicData uri="http://schemas.openxmlformats.org/presentationml/2006/ole">
            <p:oleObj spid="_x0000_s214019" name="数式" r:id="rId5" imgW="3632040" imgH="507960" progId="Equation.3">
              <p:embed/>
            </p:oleObj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57158" y="1500174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err="1" smtClean="0">
                <a:solidFill>
                  <a:schemeClr val="accent6">
                    <a:lumMod val="75000"/>
                  </a:schemeClr>
                </a:solidFill>
              </a:rPr>
              <a:t>Fermion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1472" y="3000372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I</a:t>
            </a:r>
            <a:r>
              <a:rPr lang="en-US" altLang="ja-JP" sz="1200" b="1" dirty="0" smtClean="0"/>
              <a:t>2</a:t>
            </a:r>
            <a:r>
              <a:rPr kumimoji="1" lang="en-US" altLang="ja-JP" b="1" dirty="0" smtClean="0"/>
              <a:t> :</a:t>
            </a:r>
            <a:r>
              <a:rPr kumimoji="1" lang="ja-JP" altLang="en-US" b="1" dirty="0" smtClean="0"/>
              <a:t>２</a:t>
            </a:r>
            <a:r>
              <a:rPr kumimoji="1" lang="en-US" altLang="ja-JP" b="1" dirty="0" smtClean="0"/>
              <a:t>×</a:t>
            </a:r>
            <a:r>
              <a:rPr kumimoji="1" lang="ja-JP" altLang="en-US" b="1" dirty="0" smtClean="0"/>
              <a:t>２</a:t>
            </a:r>
            <a:r>
              <a:rPr lang="en-US" altLang="ja-JP" b="1" dirty="0" smtClean="0"/>
              <a:t> identity    ±</a:t>
            </a:r>
            <a:r>
              <a:rPr lang="ja-JP" altLang="en-US" b="1" dirty="0" smtClean="0"/>
              <a:t>：</a:t>
            </a:r>
            <a:r>
              <a:rPr lang="en-US" altLang="ja-JP" b="1" dirty="0" smtClean="0"/>
              <a:t>corresponding to B.C.</a:t>
            </a:r>
            <a:endParaRPr kumimoji="1" lang="en-US" altLang="ja-JP" b="1" dirty="0" smtClean="0"/>
          </a:p>
        </p:txBody>
      </p:sp>
      <p:graphicFrame>
        <p:nvGraphicFramePr>
          <p:cNvPr id="178181" name="Object 5"/>
          <p:cNvGraphicFramePr>
            <a:graphicFrameLocks noChangeAspect="1"/>
          </p:cNvGraphicFramePr>
          <p:nvPr/>
        </p:nvGraphicFramePr>
        <p:xfrm>
          <a:off x="5586661" y="3071810"/>
          <a:ext cx="2628677" cy="285752"/>
        </p:xfrm>
        <a:graphic>
          <a:graphicData uri="http://schemas.openxmlformats.org/presentationml/2006/ole">
            <p:oleObj spid="_x0000_s214020" name="数式" r:id="rId6" imgW="2476440" imgH="241200" progId="Equation.3">
              <p:embed/>
            </p:oleObj>
          </a:graphicData>
        </a:graphic>
      </p:graphicFrame>
      <p:sp>
        <p:nvSpPr>
          <p:cNvPr id="10" name="大かっこ 9"/>
          <p:cNvSpPr/>
          <p:nvPr/>
        </p:nvSpPr>
        <p:spPr>
          <a:xfrm>
            <a:off x="500034" y="3000372"/>
            <a:ext cx="7929618" cy="357190"/>
          </a:xfrm>
          <a:prstGeom prst="bracketPair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7158" y="3571876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Gauge field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78182" name="Object 6"/>
          <p:cNvGraphicFramePr>
            <a:graphicFrameLocks noChangeAspect="1"/>
          </p:cNvGraphicFramePr>
          <p:nvPr/>
        </p:nvGraphicFramePr>
        <p:xfrm>
          <a:off x="1071538" y="4184650"/>
          <a:ext cx="2905125" cy="754063"/>
        </p:xfrm>
        <a:graphic>
          <a:graphicData uri="http://schemas.openxmlformats.org/presentationml/2006/ole">
            <p:oleObj spid="_x0000_s214021" name="数式" r:id="rId7" imgW="1765080" imgH="457200" progId="Equation.3">
              <p:embed/>
            </p:oleObj>
          </a:graphicData>
        </a:graphic>
      </p:graphicFrame>
      <p:graphicFrame>
        <p:nvGraphicFramePr>
          <p:cNvPr id="178183" name="Object 7"/>
          <p:cNvGraphicFramePr>
            <a:graphicFrameLocks noChangeAspect="1"/>
          </p:cNvGraphicFramePr>
          <p:nvPr/>
        </p:nvGraphicFramePr>
        <p:xfrm>
          <a:off x="5238750" y="4143380"/>
          <a:ext cx="2905125" cy="712787"/>
        </p:xfrm>
        <a:graphic>
          <a:graphicData uri="http://schemas.openxmlformats.org/presentationml/2006/ole">
            <p:oleObj spid="_x0000_s214022" name="数式" r:id="rId8" imgW="1765080" imgH="431640" progId="Equation.3">
              <p:embed/>
            </p:oleObj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54061" y="435769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2060"/>
                </a:solidFill>
              </a:rPr>
              <a:t>４</a:t>
            </a:r>
            <a:r>
              <a:rPr kumimoji="1" lang="en-US" altLang="ja-JP" b="1" dirty="0" smtClean="0">
                <a:solidFill>
                  <a:srgbClr val="002060"/>
                </a:solidFill>
              </a:rPr>
              <a:t>D</a:t>
            </a:r>
            <a:r>
              <a:rPr kumimoji="1" lang="ja-JP" altLang="en-US" b="1" dirty="0" smtClean="0">
                <a:solidFill>
                  <a:srgbClr val="002060"/>
                </a:solidFill>
              </a:rPr>
              <a:t>：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29124" y="4345552"/>
            <a:ext cx="858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2060"/>
                </a:solidFill>
              </a:rPr>
              <a:t>extra</a:t>
            </a:r>
            <a:r>
              <a:rPr kumimoji="1" lang="ja-JP" altLang="en-US" b="1" dirty="0" smtClean="0">
                <a:solidFill>
                  <a:srgbClr val="002060"/>
                </a:solidFill>
              </a:rPr>
              <a:t>：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7158" y="5110475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Scalar field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78184" name="Object 8"/>
          <p:cNvGraphicFramePr>
            <a:graphicFrameLocks noChangeAspect="1"/>
          </p:cNvGraphicFramePr>
          <p:nvPr/>
        </p:nvGraphicFramePr>
        <p:xfrm>
          <a:off x="1071563" y="5767388"/>
          <a:ext cx="2905125" cy="712787"/>
        </p:xfrm>
        <a:graphic>
          <a:graphicData uri="http://schemas.openxmlformats.org/presentationml/2006/ole">
            <p:oleObj spid="_x0000_s214023" name="数式" r:id="rId9" imgW="1765080" imgH="431640" progId="Equation.3">
              <p:embed/>
            </p:oleObj>
          </a:graphicData>
        </a:graphic>
      </p:graphicFrame>
      <p:pic>
        <p:nvPicPr>
          <p:cNvPr id="17818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71670" y="1571612"/>
            <a:ext cx="1990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6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33635" y="3633793"/>
            <a:ext cx="1781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7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57422" y="5262579"/>
            <a:ext cx="1838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テキスト ボックス 24"/>
          <p:cNvSpPr txBox="1"/>
          <p:nvPr/>
        </p:nvSpPr>
        <p:spPr>
          <a:xfrm>
            <a:off x="4214810" y="591718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±</a:t>
            </a:r>
            <a:r>
              <a:rPr lang="ja-JP" altLang="en-US" b="1" dirty="0" smtClean="0"/>
              <a:t>：</a:t>
            </a:r>
            <a:r>
              <a:rPr lang="en-US" altLang="ja-JP" b="1" dirty="0" smtClean="0"/>
              <a:t>corresponding to B.C.</a:t>
            </a:r>
            <a:endParaRPr kumimoji="1" lang="en-US" altLang="ja-JP" b="1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142844" y="4429132"/>
            <a:ext cx="8929718" cy="228601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142844" y="1451890"/>
            <a:ext cx="8929718" cy="283436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14282" y="808948"/>
            <a:ext cx="5072098" cy="54835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4282" y="78579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C00000"/>
                </a:solidFill>
              </a:rPr>
              <a:t>Vertices for U(1) interaction  </a:t>
            </a:r>
          </a:p>
        </p:txBody>
      </p:sp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48" y="2000240"/>
            <a:ext cx="158592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214282" y="1467137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err="1" smtClean="0">
                <a:solidFill>
                  <a:schemeClr val="accent6">
                    <a:lumMod val="75000"/>
                  </a:schemeClr>
                </a:solidFill>
              </a:rPr>
              <a:t>Fermion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-gauge boson(</a:t>
            </a:r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</a:rPr>
              <a:t>４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D)-</a:t>
            </a:r>
            <a:r>
              <a:rPr lang="en-US" altLang="ja-JP" sz="2400" b="1" dirty="0" err="1" smtClean="0">
                <a:solidFill>
                  <a:schemeClr val="accent6">
                    <a:lumMod val="75000"/>
                  </a:schemeClr>
                </a:solidFill>
              </a:rPr>
              <a:t>fermion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79203" name="Object 3"/>
          <p:cNvGraphicFramePr>
            <a:graphicFrameLocks noChangeAspect="1"/>
          </p:cNvGraphicFramePr>
          <p:nvPr/>
        </p:nvGraphicFramePr>
        <p:xfrm>
          <a:off x="2293938" y="2020888"/>
          <a:ext cx="1614487" cy="469900"/>
        </p:xfrm>
        <a:graphic>
          <a:graphicData uri="http://schemas.openxmlformats.org/presentationml/2006/ole">
            <p:oleObj spid="_x0000_s215042" name="数式" r:id="rId4" imgW="876240" imgH="253800" progId="Equation.3">
              <p:embed/>
            </p:oleObj>
          </a:graphicData>
        </a:graphic>
      </p:graphicFrame>
      <p:sp>
        <p:nvSpPr>
          <p:cNvPr id="6" name="右矢印 5"/>
          <p:cNvSpPr/>
          <p:nvPr/>
        </p:nvSpPr>
        <p:spPr>
          <a:xfrm>
            <a:off x="2143108" y="2786058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2643174" y="2786058"/>
          <a:ext cx="6401907" cy="428628"/>
        </p:xfrm>
        <a:graphic>
          <a:graphicData uri="http://schemas.openxmlformats.org/presentationml/2006/ole">
            <p:oleObj spid="_x0000_s215043" name="数式" r:id="rId5" imgW="3809880" imgH="253800" progId="Equation.3">
              <p:embed/>
            </p:oleObj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4030665" y="3365500"/>
          <a:ext cx="3684607" cy="826343"/>
        </p:xfrm>
        <a:graphic>
          <a:graphicData uri="http://schemas.openxmlformats.org/presentationml/2006/ole">
            <p:oleObj spid="_x0000_s215044" name="数式" r:id="rId6" imgW="2616120" imgH="583920" progId="Equation.3">
              <p:embed/>
            </p:oleObj>
          </a:graphicData>
        </a:graphic>
      </p:graphicFrame>
      <p:sp>
        <p:nvSpPr>
          <p:cNvPr id="9" name="大かっこ 8"/>
          <p:cNvSpPr/>
          <p:nvPr/>
        </p:nvSpPr>
        <p:spPr>
          <a:xfrm>
            <a:off x="3786182" y="3357562"/>
            <a:ext cx="4071966" cy="85725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5720" y="4372293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err="1" smtClean="0">
                <a:solidFill>
                  <a:schemeClr val="accent6">
                    <a:lumMod val="75000"/>
                  </a:schemeClr>
                </a:solidFill>
              </a:rPr>
              <a:t>Fermion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-gauge boson(ex)-</a:t>
            </a:r>
            <a:r>
              <a:rPr lang="en-US" altLang="ja-JP" sz="2400" b="1" dirty="0" err="1" smtClean="0">
                <a:solidFill>
                  <a:schemeClr val="accent6">
                    <a:lumMod val="75000"/>
                  </a:schemeClr>
                </a:solidFill>
              </a:rPr>
              <a:t>fermion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2285984" y="4786313"/>
          <a:ext cx="3065462" cy="892175"/>
        </p:xfrm>
        <a:graphic>
          <a:graphicData uri="http://schemas.openxmlformats.org/presentationml/2006/ole">
            <p:oleObj spid="_x0000_s215045" name="数式" r:id="rId7" imgW="1663560" imgH="482400" progId="Equation.3">
              <p:embed/>
            </p:oleObj>
          </a:graphicData>
        </a:graphic>
      </p:graphicFrame>
      <p:sp>
        <p:nvSpPr>
          <p:cNvPr id="20" name="右矢印 19"/>
          <p:cNvSpPr/>
          <p:nvPr/>
        </p:nvSpPr>
        <p:spPr>
          <a:xfrm>
            <a:off x="2071670" y="5762652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2541619" y="5762625"/>
          <a:ext cx="6530975" cy="428625"/>
        </p:xfrm>
        <a:graphic>
          <a:graphicData uri="http://schemas.openxmlformats.org/presentationml/2006/ole">
            <p:oleObj spid="_x0000_s215046" name="数式" r:id="rId8" imgW="3886200" imgH="253800" progId="Equation.3">
              <p:embed/>
            </p:oleObj>
          </a:graphicData>
        </a:graphic>
      </p:graphicFrame>
      <p:pic>
        <p:nvPicPr>
          <p:cNvPr id="179211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4914921"/>
            <a:ext cx="1652589" cy="174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9212" name="Object 12"/>
          <p:cNvGraphicFramePr>
            <a:graphicFrameLocks noChangeAspect="1"/>
          </p:cNvGraphicFramePr>
          <p:nvPr/>
        </p:nvGraphicFramePr>
        <p:xfrm>
          <a:off x="2786050" y="6286520"/>
          <a:ext cx="490538" cy="446088"/>
        </p:xfrm>
        <a:graphic>
          <a:graphicData uri="http://schemas.openxmlformats.org/presentationml/2006/ole">
            <p:oleObj spid="_x0000_s215047" name="数式" r:id="rId10" imgW="266400" imgH="241200" progId="Equation.3">
              <p:embed/>
            </p:oleObj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3286116" y="635795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:linear combination of </a:t>
            </a:r>
            <a:endParaRPr kumimoji="1" lang="ja-JP" altLang="en-US" dirty="0"/>
          </a:p>
        </p:txBody>
      </p:sp>
      <p:graphicFrame>
        <p:nvGraphicFramePr>
          <p:cNvPr id="179213" name="Object 13"/>
          <p:cNvGraphicFramePr>
            <a:graphicFrameLocks noChangeAspect="1"/>
          </p:cNvGraphicFramePr>
          <p:nvPr/>
        </p:nvGraphicFramePr>
        <p:xfrm>
          <a:off x="5988064" y="6286520"/>
          <a:ext cx="584200" cy="446088"/>
        </p:xfrm>
        <a:graphic>
          <a:graphicData uri="http://schemas.openxmlformats.org/presentationml/2006/ole">
            <p:oleObj spid="_x0000_s215048" name="数式" r:id="rId11" imgW="317160" imgH="241200" progId="Equation.3">
              <p:embed/>
            </p:oleObj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71406" y="71414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Quantum correction to KK mass</a:t>
            </a: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1357290" y="4786322"/>
            <a:ext cx="6643734" cy="2000264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7450" y="114298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Ex)</a:t>
            </a:r>
            <a:endParaRPr kumimoji="1" lang="ja-JP" altLang="en-US" sz="28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5786" y="119126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</a:rPr>
              <a:t>Minimal UED model</a:t>
            </a:r>
            <a:endParaRPr kumimoji="1" lang="en-US" altLang="ja-JP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2844" y="1714488"/>
            <a:ext cx="907262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400" dirty="0" smtClean="0"/>
              <a:t>SM is extended on 5 dim </a:t>
            </a:r>
            <a:r>
              <a:rPr lang="en-US" altLang="ja-JP" sz="2400" dirty="0" err="1" smtClean="0"/>
              <a:t>spacetime</a:t>
            </a:r>
            <a:endParaRPr lang="en-US" altLang="ja-JP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400" dirty="0" smtClean="0"/>
              <a:t>Extra space is </a:t>
            </a:r>
            <a:r>
              <a:rPr lang="en-US" altLang="ja-JP" sz="2400" dirty="0" err="1" smtClean="0"/>
              <a:t>compactified</a:t>
            </a:r>
            <a:r>
              <a:rPr lang="en-US" altLang="ja-JP" sz="2400" dirty="0" smtClean="0"/>
              <a:t> to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400" dirty="0" err="1" smtClean="0"/>
              <a:t>Orbifolding</a:t>
            </a:r>
            <a:r>
              <a:rPr lang="en-US" altLang="ja-JP" sz="2400" dirty="0" smtClean="0"/>
              <a:t> is applied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4929190" y="2655887"/>
            <a:ext cx="4214810" cy="685800"/>
          </a:xfrm>
          <a:prstGeom prst="parallelogram">
            <a:avLst>
              <a:gd name="adj" fmla="val 141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6453190" y="1833562"/>
            <a:ext cx="12192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Line 25"/>
          <p:cNvSpPr>
            <a:spLocks noChangeShapeType="1"/>
          </p:cNvSpPr>
          <p:nvPr/>
        </p:nvSpPr>
        <p:spPr bwMode="auto">
          <a:xfrm flipV="1">
            <a:off x="7062790" y="1985962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6910390" y="1970087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/>
              <a:t>R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5229228" y="2960687"/>
            <a:ext cx="348617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dirty="0"/>
              <a:t>4 </a:t>
            </a:r>
            <a:r>
              <a:rPr lang="en-US" altLang="ja-JP" sz="2000" dirty="0" smtClean="0"/>
              <a:t>dimensional </a:t>
            </a:r>
            <a:r>
              <a:rPr lang="en-US" altLang="ja-JP" sz="2000" dirty="0" err="1"/>
              <a:t>spacetime</a:t>
            </a:r>
            <a:endParaRPr lang="en-US" altLang="ja-JP" sz="2000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600944" y="1689091"/>
          <a:ext cx="857250" cy="454025"/>
        </p:xfrm>
        <a:graphic>
          <a:graphicData uri="http://schemas.openxmlformats.org/presentationml/2006/ole">
            <p:oleObj spid="_x0000_s209923" name="数式" r:id="rId3" imgW="431640" imgH="228600" progId="Equation.3">
              <p:embed/>
            </p:oleObj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714348" y="3353043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(identification of (</a:t>
            </a:r>
            <a:r>
              <a:rPr kumimoji="1" lang="en-US" altLang="ja-JP" sz="2000" b="1" dirty="0" err="1" smtClean="0"/>
              <a:t>x,y</a:t>
            </a:r>
            <a:r>
              <a:rPr kumimoji="1" lang="en-US" altLang="ja-JP" sz="2000" b="1" dirty="0" smtClean="0"/>
              <a:t>)      (x,-y))</a:t>
            </a:r>
            <a:endParaRPr kumimoji="1" lang="ja-JP" altLang="en-US" sz="2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00944" y="264318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(</a:t>
            </a:r>
            <a:r>
              <a:rPr lang="en-US" altLang="ja-JP" sz="2000" b="1" dirty="0" smtClean="0"/>
              <a:t>x)</a:t>
            </a:r>
            <a:endParaRPr kumimoji="1" lang="ja-JP" altLang="en-US" sz="20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72250" y="142873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(</a:t>
            </a:r>
            <a:r>
              <a:rPr lang="en-US" altLang="ja-JP" sz="2000" b="1" dirty="0" smtClean="0"/>
              <a:t>y)</a:t>
            </a:r>
            <a:endParaRPr kumimoji="1" lang="ja-JP" altLang="en-US" sz="2000" b="1" dirty="0"/>
          </a:p>
        </p:txBody>
      </p:sp>
      <p:sp>
        <p:nvSpPr>
          <p:cNvPr id="15" name="左右矢印 14"/>
          <p:cNvSpPr/>
          <p:nvPr/>
        </p:nvSpPr>
        <p:spPr>
          <a:xfrm>
            <a:off x="3571868" y="3467401"/>
            <a:ext cx="285752" cy="214314"/>
          </a:xfrm>
          <a:prstGeom prst="leftRightArrow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928662" y="3824591"/>
            <a:ext cx="357190" cy="2857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85852" y="3753153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To obtain </a:t>
            </a:r>
            <a:r>
              <a:rPr kumimoji="1" lang="en-US" altLang="ja-JP" sz="2400" dirty="0" err="1" smtClean="0"/>
              <a:t>chiral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fermion</a:t>
            </a:r>
            <a:r>
              <a:rPr kumimoji="1" lang="en-US" altLang="ja-JP" sz="2400" dirty="0" smtClean="0"/>
              <a:t> in </a:t>
            </a:r>
            <a:r>
              <a:rPr lang="en-US" altLang="ja-JP" sz="2400" dirty="0" smtClean="0"/>
              <a:t>4D</a:t>
            </a:r>
            <a:r>
              <a:rPr kumimoji="1" lang="en-US" altLang="ja-JP" sz="2400" dirty="0" smtClean="0"/>
              <a:t>, etc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-36" y="71414"/>
            <a:ext cx="2857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1. Introduction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2844" y="57148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Proposed UED models apply only extra space </a:t>
            </a:r>
            <a:endParaRPr kumimoji="1" lang="ja-JP" altLang="en-US" sz="2400" dirty="0"/>
          </a:p>
        </p:txBody>
      </p:sp>
      <p:graphicFrame>
        <p:nvGraphicFramePr>
          <p:cNvPr id="209924" name="Object 4"/>
          <p:cNvGraphicFramePr>
            <a:graphicFrameLocks noChangeAspect="1"/>
          </p:cNvGraphicFramePr>
          <p:nvPr/>
        </p:nvGraphicFramePr>
        <p:xfrm>
          <a:off x="6929454" y="571480"/>
          <a:ext cx="857250" cy="454025"/>
        </p:xfrm>
        <a:graphic>
          <a:graphicData uri="http://schemas.openxmlformats.org/presentationml/2006/ole">
            <p:oleObj spid="_x0000_s209924" name="数式" r:id="rId4" imgW="431640" imgH="228600" progId="Equation.3">
              <p:embed/>
            </p:oleObj>
          </a:graphicData>
        </a:graphic>
      </p:graphicFrame>
      <p:graphicFrame>
        <p:nvGraphicFramePr>
          <p:cNvPr id="209925" name="Object 5"/>
          <p:cNvGraphicFramePr>
            <a:graphicFrameLocks noChangeAspect="1"/>
          </p:cNvGraphicFramePr>
          <p:nvPr/>
        </p:nvGraphicFramePr>
        <p:xfrm>
          <a:off x="7832754" y="571480"/>
          <a:ext cx="882650" cy="454025"/>
        </p:xfrm>
        <a:graphic>
          <a:graphicData uri="http://schemas.openxmlformats.org/presentationml/2006/ole">
            <p:oleObj spid="_x0000_s209925" name="数式" r:id="rId5" imgW="444240" imgH="228600" progId="Equation.3">
              <p:embed/>
            </p:oleObj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214282" y="4214818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B050"/>
                </a:solidFill>
              </a:rPr>
              <a:t>Application of other extra spaces is interesting for asking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28728" y="4773727"/>
            <a:ext cx="7143800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ja-JP" sz="2400" dirty="0" smtClean="0"/>
              <a:t>Which extra space is more plausible </a:t>
            </a:r>
          </a:p>
          <a:p>
            <a:pPr>
              <a:lnSpc>
                <a:spcPct val="130000"/>
              </a:lnSpc>
            </a:pPr>
            <a:r>
              <a:rPr lang="en-US" altLang="ja-JP" sz="2400" dirty="0" smtClean="0"/>
              <a:t>   to describe dark matter physics?</a:t>
            </a:r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ja-JP" sz="2400" dirty="0" smtClean="0"/>
              <a:t>Which space is consistent with other experimental results?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929190" y="2357430"/>
          <a:ext cx="857346" cy="454031"/>
        </p:xfrm>
        <a:graphic>
          <a:graphicData uri="http://schemas.openxmlformats.org/presentationml/2006/ole">
            <p:oleObj spid="_x0000_s209922" name="数式" r:id="rId6" imgW="4316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142844" y="4057343"/>
            <a:ext cx="8929718" cy="228601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142844" y="1451890"/>
            <a:ext cx="8929718" cy="247717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14282" y="808948"/>
            <a:ext cx="4929222" cy="54835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4282" y="78579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C00000"/>
                </a:solidFill>
              </a:rPr>
              <a:t>Vertices for U(1) interaction 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4282" y="1467137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Scalar-gauge-scalar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79203" name="Object 3"/>
          <p:cNvGraphicFramePr>
            <a:graphicFrameLocks noChangeAspect="1"/>
          </p:cNvGraphicFramePr>
          <p:nvPr/>
        </p:nvGraphicFramePr>
        <p:xfrm>
          <a:off x="2141538" y="2020888"/>
          <a:ext cx="1919287" cy="469900"/>
        </p:xfrm>
        <a:graphic>
          <a:graphicData uri="http://schemas.openxmlformats.org/presentationml/2006/ole">
            <p:oleObj spid="_x0000_s216066" name="数式" r:id="rId3" imgW="1041120" imgH="253800" progId="Equation.3">
              <p:embed/>
            </p:oleObj>
          </a:graphicData>
        </a:graphic>
      </p:graphicFrame>
      <p:sp>
        <p:nvSpPr>
          <p:cNvPr id="6" name="右矢印 5"/>
          <p:cNvSpPr/>
          <p:nvPr/>
        </p:nvSpPr>
        <p:spPr>
          <a:xfrm>
            <a:off x="2143108" y="2786058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2687650" y="2735261"/>
          <a:ext cx="3670300" cy="407987"/>
        </p:xfrm>
        <a:graphic>
          <a:graphicData uri="http://schemas.openxmlformats.org/presentationml/2006/ole">
            <p:oleObj spid="_x0000_s216067" name="数式" r:id="rId4" imgW="2184120" imgH="241200" progId="Equation.3">
              <p:embed/>
            </p:oleObj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2959092" y="3295648"/>
          <a:ext cx="3541713" cy="395288"/>
        </p:xfrm>
        <a:graphic>
          <a:graphicData uri="http://schemas.openxmlformats.org/presentationml/2006/ole">
            <p:oleObj spid="_x0000_s216068" name="数式" r:id="rId5" imgW="2514600" imgH="279360" progId="Equation.3">
              <p:embed/>
            </p:oleObj>
          </a:graphicData>
        </a:graphic>
      </p:graphicFrame>
      <p:sp>
        <p:nvSpPr>
          <p:cNvPr id="9" name="大かっこ 8"/>
          <p:cNvSpPr/>
          <p:nvPr/>
        </p:nvSpPr>
        <p:spPr>
          <a:xfrm>
            <a:off x="2857488" y="3286124"/>
            <a:ext cx="3643338" cy="42862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5720" y="4000504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sz="2400" b="1" dirty="0" err="1" smtClean="0">
                <a:solidFill>
                  <a:schemeClr val="accent6">
                    <a:lumMod val="75000"/>
                  </a:schemeClr>
                </a:solidFill>
              </a:rPr>
              <a:t>Fermion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-gauge boson(ex)-</a:t>
            </a:r>
            <a:r>
              <a:rPr lang="en-US" altLang="ja-JP" sz="2400" b="1" dirty="0" err="1" smtClean="0">
                <a:solidFill>
                  <a:schemeClr val="accent6">
                    <a:lumMod val="75000"/>
                  </a:schemeClr>
                </a:solidFill>
              </a:rPr>
              <a:t>fermion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2143108" y="4625975"/>
          <a:ext cx="1520825" cy="468313"/>
        </p:xfrm>
        <a:graphic>
          <a:graphicData uri="http://schemas.openxmlformats.org/presentationml/2006/ole">
            <p:oleObj spid="_x0000_s216069" name="数式" r:id="rId6" imgW="825480" imgH="253800" progId="Equation.3">
              <p:embed/>
            </p:oleObj>
          </a:graphicData>
        </a:graphic>
      </p:graphicFrame>
      <p:sp>
        <p:nvSpPr>
          <p:cNvPr id="20" name="右矢印 19"/>
          <p:cNvSpPr/>
          <p:nvPr/>
        </p:nvSpPr>
        <p:spPr>
          <a:xfrm>
            <a:off x="2071670" y="5390863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2571736" y="5400675"/>
          <a:ext cx="3541713" cy="407988"/>
        </p:xfrm>
        <a:graphic>
          <a:graphicData uri="http://schemas.openxmlformats.org/presentationml/2006/ole">
            <p:oleObj spid="_x0000_s216070" name="数式" r:id="rId7" imgW="2108160" imgH="241200" progId="Equation.3">
              <p:embed/>
            </p:oleObj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71406" y="71414"/>
            <a:ext cx="3626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3. Quantum correction to KK mass</a:t>
            </a:r>
            <a:endParaRPr lang="ja-JP" altLang="en-US" dirty="0"/>
          </a:p>
        </p:txBody>
      </p:sp>
      <p:pic>
        <p:nvPicPr>
          <p:cNvPr id="1802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2071678"/>
            <a:ext cx="157455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23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1930" y="4538679"/>
            <a:ext cx="1566864" cy="161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36" y="130710"/>
            <a:ext cx="2857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1. Introduction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1538" y="1985839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dim UED model is particularly interesting 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2366321"/>
            <a:ext cx="778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000" b="1" dirty="0" smtClean="0">
                <a:solidFill>
                  <a:srgbClr val="00B050"/>
                </a:solidFill>
              </a:rPr>
              <a:t>Suggestion of three generation from anomaly cancellations</a:t>
            </a:r>
            <a:endParaRPr kumimoji="1" lang="en-US" altLang="ja-JP" sz="2000" b="1" dirty="0" smtClean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52" y="3019008"/>
            <a:ext cx="8786874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ja-JP" sz="2000" b="1" dirty="0" smtClean="0">
                <a:solidFill>
                  <a:srgbClr val="00B050"/>
                </a:solidFill>
              </a:rPr>
              <a:t>Proton stability is guaranteed by a discrete symmetry</a:t>
            </a:r>
          </a:p>
          <a:p>
            <a:pPr>
              <a:lnSpc>
                <a:spcPct val="150000"/>
              </a:lnSpc>
            </a:pPr>
            <a:r>
              <a:rPr kumimoji="1" lang="en-US" altLang="ja-JP" sz="2000" b="1" dirty="0" smtClean="0">
                <a:solidFill>
                  <a:srgbClr val="00B050"/>
                </a:solidFill>
              </a:rPr>
              <a:t>   of a subgroup of 6D Lorentz group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4386330" y="2767423"/>
            <a:ext cx="57578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dirty="0" smtClean="0"/>
              <a:t>B. A. </a:t>
            </a:r>
            <a:r>
              <a:rPr lang="en-US" altLang="ja-JP" sz="1600" b="1" dirty="0" err="1" smtClean="0"/>
              <a:t>Dobrescu</a:t>
            </a:r>
            <a:r>
              <a:rPr lang="en-US" altLang="ja-JP" sz="1600" b="1" dirty="0" smtClean="0"/>
              <a:t>, and </a:t>
            </a:r>
            <a:r>
              <a:rPr lang="en-US" altLang="ja-JP" sz="1600" b="1" dirty="0" err="1" smtClean="0"/>
              <a:t>E.Poppitz</a:t>
            </a:r>
            <a:r>
              <a:rPr lang="en-US" altLang="ja-JP" sz="1600" b="1" dirty="0" smtClean="0"/>
              <a:t>  PRL 87 </a:t>
            </a:r>
            <a:r>
              <a:rPr lang="en-US" altLang="ja-JP" sz="1600" b="1" dirty="0"/>
              <a:t>(</a:t>
            </a:r>
            <a:r>
              <a:rPr lang="en-US" altLang="ja-JP" sz="1600" b="1" dirty="0" smtClean="0"/>
              <a:t>2001) </a:t>
            </a:r>
            <a:endParaRPr lang="en-US" altLang="ja-JP" sz="1600" b="1" dirty="0"/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2000232" y="3947702"/>
            <a:ext cx="71437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dirty="0"/>
              <a:t> </a:t>
            </a:r>
            <a:r>
              <a:rPr lang="en-US" altLang="ja-JP" sz="1600" b="1" dirty="0" smtClean="0"/>
              <a:t>T. </a:t>
            </a:r>
            <a:r>
              <a:rPr lang="en-US" altLang="ja-JP" sz="1600" b="1" dirty="0" err="1" smtClean="0"/>
              <a:t>Appelquist</a:t>
            </a:r>
            <a:r>
              <a:rPr lang="en-US" altLang="ja-JP" sz="1600" b="1" dirty="0"/>
              <a:t>, </a:t>
            </a:r>
            <a:r>
              <a:rPr lang="en-US" altLang="ja-JP" sz="1600" b="1" dirty="0" smtClean="0"/>
              <a:t>B.A. </a:t>
            </a:r>
            <a:r>
              <a:rPr lang="en-US" altLang="ja-JP" sz="1600" b="1" dirty="0" err="1" smtClean="0"/>
              <a:t>Dobrescu</a:t>
            </a:r>
            <a:r>
              <a:rPr lang="en-US" altLang="ja-JP" sz="1600" b="1" dirty="0" smtClean="0"/>
              <a:t>, E. </a:t>
            </a:r>
            <a:r>
              <a:rPr lang="en-US" altLang="ja-JP" sz="1600" b="1" dirty="0" err="1" smtClean="0"/>
              <a:t>Ponton</a:t>
            </a:r>
            <a:r>
              <a:rPr lang="en-US" altLang="ja-JP" sz="1600" b="1" dirty="0" smtClean="0"/>
              <a:t> and H. U. Yee  PRL 87(2001) </a:t>
            </a:r>
            <a:endParaRPr lang="en-US" altLang="ja-JP" sz="16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29058" y="5770923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 (T. N and Joe Sato 2008)</a:t>
            </a:r>
            <a:endParaRPr kumimoji="1" lang="ja-JP" altLang="en-US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2844" y="548326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C00000"/>
                </a:solidFill>
              </a:rPr>
              <a:t>We proposed new 6dim UED model with</a:t>
            </a: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7286644" y="476888"/>
          <a:ext cx="1025526" cy="527519"/>
        </p:xfrm>
        <a:graphic>
          <a:graphicData uri="http://schemas.openxmlformats.org/presentationml/2006/ole">
            <p:oleObj spid="_x0000_s43011" name="数式" r:id="rId3" imgW="444240" imgH="228600" progId="Equation.3">
              <p:embed/>
            </p:oleObj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285720" y="1202969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2060"/>
                </a:solidFill>
              </a:rPr>
              <a:t>Why two-sphere </a:t>
            </a:r>
            <a:r>
              <a:rPr kumimoji="1" lang="en-US" altLang="ja-JP" sz="2400" b="1" dirty="0" err="1" smtClean="0">
                <a:solidFill>
                  <a:srgbClr val="002060"/>
                </a:solidFill>
              </a:rPr>
              <a:t>orbifold</a:t>
            </a:r>
            <a:r>
              <a:rPr kumimoji="1" lang="en-US" altLang="ja-JP" sz="2400" b="1" dirty="0" smtClean="0">
                <a:solidFill>
                  <a:srgbClr val="002060"/>
                </a:solidFill>
              </a:rPr>
              <a:t>            ?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117979" y="1187438"/>
          <a:ext cx="1025525" cy="527050"/>
        </p:xfrm>
        <a:graphic>
          <a:graphicData uri="http://schemas.openxmlformats.org/presentationml/2006/ole">
            <p:oleObj spid="_x0000_s43012" name="数式" r:id="rId4" imgW="444240" imgH="228600" progId="Equation.3">
              <p:embed/>
            </p:oleObj>
          </a:graphicData>
        </a:graphic>
      </p:graphicFrame>
      <p:sp>
        <p:nvSpPr>
          <p:cNvPr id="22" name="右矢印 21"/>
          <p:cNvSpPr/>
          <p:nvPr/>
        </p:nvSpPr>
        <p:spPr>
          <a:xfrm>
            <a:off x="142844" y="2090314"/>
            <a:ext cx="357158" cy="214314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星 5 22"/>
          <p:cNvSpPr/>
          <p:nvPr/>
        </p:nvSpPr>
        <p:spPr>
          <a:xfrm>
            <a:off x="714348" y="2018876"/>
            <a:ext cx="285752" cy="285752"/>
          </a:xfrm>
          <a:prstGeom prst="star5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左中かっこ 23"/>
          <p:cNvSpPr/>
          <p:nvPr/>
        </p:nvSpPr>
        <p:spPr>
          <a:xfrm>
            <a:off x="1142976" y="2518942"/>
            <a:ext cx="214314" cy="1285884"/>
          </a:xfrm>
          <a:prstGeom prst="leftBrac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71538" y="4737754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Correspondence with other model  </a:t>
            </a:r>
          </a:p>
        </p:txBody>
      </p:sp>
      <p:sp>
        <p:nvSpPr>
          <p:cNvPr id="26" name="星 5 25"/>
          <p:cNvSpPr/>
          <p:nvPr/>
        </p:nvSpPr>
        <p:spPr>
          <a:xfrm>
            <a:off x="714348" y="4770791"/>
            <a:ext cx="285752" cy="285752"/>
          </a:xfrm>
          <a:prstGeom prst="star5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85852" y="5199419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ja-JP" sz="2000" b="1" dirty="0" smtClean="0">
                <a:solidFill>
                  <a:srgbClr val="00B050"/>
                </a:solidFill>
              </a:rPr>
              <a:t>This extra space is also used to construct Gauge-Higgs 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 smtClean="0">
                <a:solidFill>
                  <a:srgbClr val="00B050"/>
                </a:solidFill>
              </a:rPr>
              <a:t>   unification model</a:t>
            </a:r>
            <a:endParaRPr kumimoji="1" lang="en-US" altLang="ja-JP" sz="20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36" y="130710"/>
            <a:ext cx="2857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1. Introduction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714348" y="2928934"/>
            <a:ext cx="3500462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14282" y="1142984"/>
            <a:ext cx="8286808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4282" y="1191268"/>
            <a:ext cx="7966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accent5">
                    <a:lumMod val="75000"/>
                  </a:schemeClr>
                </a:solidFill>
              </a:rPr>
              <a:t>What is a dark matter candidate in our model?</a:t>
            </a:r>
            <a:endParaRPr kumimoji="1" lang="ja-JP" alt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85786" y="2977218"/>
            <a:ext cx="3258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C00000"/>
                </a:solidFill>
              </a:rPr>
              <a:t>１ｓｔ　ＫＫ　</a:t>
            </a:r>
            <a:r>
              <a:rPr kumimoji="1" lang="en-US" altLang="ja-JP" sz="2800" b="1" dirty="0" smtClean="0">
                <a:solidFill>
                  <a:srgbClr val="C00000"/>
                </a:solidFill>
              </a:rPr>
              <a:t>Photon?</a:t>
            </a:r>
            <a:endParaRPr kumimoji="1" lang="ja-JP" alt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14282" y="1928802"/>
            <a:ext cx="5643602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4282" y="1977086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tx2">
                    <a:lumMod val="50000"/>
                  </a:schemeClr>
                </a:solidFill>
              </a:rPr>
              <a:t>What is the lightest KK particle?</a:t>
            </a:r>
            <a:endParaRPr kumimoji="1" lang="ja-JP" alt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1500166" y="5000636"/>
            <a:ext cx="7358114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85720" y="4071942"/>
            <a:ext cx="60722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714348" y="2928934"/>
            <a:ext cx="3500462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14282" y="1142984"/>
            <a:ext cx="8286808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36" y="130710"/>
            <a:ext cx="2857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1. Introduction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4282" y="1191268"/>
            <a:ext cx="7966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accent5">
                    <a:lumMod val="75000"/>
                  </a:schemeClr>
                </a:solidFill>
              </a:rPr>
              <a:t>What is a dark matter candidate in our model?</a:t>
            </a:r>
            <a:endParaRPr kumimoji="1" lang="ja-JP" alt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786" y="2977218"/>
            <a:ext cx="3258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C00000"/>
                </a:solidFill>
              </a:rPr>
              <a:t>１ｓｔ　ＫＫ　</a:t>
            </a:r>
            <a:r>
              <a:rPr kumimoji="1" lang="en-US" altLang="ja-JP" sz="2800" b="1" dirty="0" smtClean="0">
                <a:solidFill>
                  <a:srgbClr val="C00000"/>
                </a:solidFill>
              </a:rPr>
              <a:t>Photon?</a:t>
            </a:r>
            <a:endParaRPr kumimoji="1" lang="ja-JP" alt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720" y="4071942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chemeClr val="accent4">
                    <a:lumMod val="75000"/>
                  </a:schemeClr>
                </a:solidFill>
              </a:rPr>
              <a:t>To confirm dark matter candidate</a:t>
            </a:r>
            <a:endParaRPr kumimoji="1" lang="ja-JP" alt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642910" y="5143512"/>
            <a:ext cx="714380" cy="35719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28728" y="5048920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Calculate Quantum correction of KK mass</a:t>
            </a:r>
            <a:endParaRPr kumimoji="1" lang="ja-JP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14282" y="1928802"/>
            <a:ext cx="5643602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4282" y="1977086"/>
            <a:ext cx="561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tx2">
                    <a:lumMod val="50000"/>
                  </a:schemeClr>
                </a:solidFill>
              </a:rPr>
              <a:t>What is the lightest KK particle?</a:t>
            </a:r>
            <a:endParaRPr kumimoji="1" lang="ja-JP" alt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00100" y="1617637"/>
            <a:ext cx="8143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kumimoji="1" lang="en-US" altLang="ja-JP" sz="2800" dirty="0" smtClean="0"/>
              <a:t>Introduction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ja-JP" sz="2800" dirty="0" smtClean="0"/>
              <a:t>Brief review of UED model with two-sphere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ja-JP" sz="2800" dirty="0" smtClean="0"/>
              <a:t> Quantum correction to KK mass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ja-JP" sz="2800" dirty="0" smtClean="0"/>
              <a:t>S</a:t>
            </a:r>
            <a:r>
              <a:rPr kumimoji="1" lang="en-US" altLang="ja-JP" sz="2800" dirty="0" smtClean="0"/>
              <a:t>ummary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71868" y="928670"/>
            <a:ext cx="1467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Out line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857224" y="1714488"/>
            <a:ext cx="3286148" cy="571504"/>
          </a:xfrm>
          <a:prstGeom prst="rect">
            <a:avLst/>
          </a:prstGeom>
          <a:solidFill>
            <a:schemeClr val="bg1">
              <a:lumMod val="8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28596" y="2792552"/>
            <a:ext cx="8715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 smtClean="0"/>
              <a:t>2. </a:t>
            </a:r>
            <a:r>
              <a:rPr lang="en-US" altLang="ja-JP" sz="4000" dirty="0" smtClean="0"/>
              <a:t>Brief review of </a:t>
            </a:r>
          </a:p>
          <a:p>
            <a:r>
              <a:rPr lang="en-US" altLang="ja-JP" sz="4000" dirty="0" smtClean="0"/>
              <a:t>The UED model with two-sphere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000232" y="4139991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arXiv:0904.1909 </a:t>
            </a:r>
            <a:r>
              <a:rPr lang="ja-JP" altLang="en-US" dirty="0" smtClean="0"/>
              <a:t> </a:t>
            </a:r>
            <a:r>
              <a:rPr lang="en-US" altLang="ja-JP" dirty="0" smtClean="0"/>
              <a:t>(to be published on Nuclear Physics B)</a:t>
            </a:r>
          </a:p>
          <a:p>
            <a:r>
              <a:rPr lang="en-US" dirty="0" smtClean="0"/>
              <a:t>N.  </a:t>
            </a:r>
            <a:r>
              <a:rPr lang="en-US" dirty="0" err="1" smtClean="0"/>
              <a:t>Maru</a:t>
            </a:r>
            <a:r>
              <a:rPr lang="en-US" dirty="0" smtClean="0"/>
              <a:t>,  T.  N,  J. Sato  and  M.  Yamanaka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3664</TotalTime>
  <Words>1862</Words>
  <Application>Microsoft Office PowerPoint</Application>
  <PresentationFormat>画面に合わせる (4:3)</PresentationFormat>
  <Paragraphs>363</Paragraphs>
  <Slides>40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2" baseType="lpstr">
      <vt:lpstr>ビジネス</vt:lpstr>
      <vt:lpstr>数式</vt:lpstr>
      <vt:lpstr>球面オービフォールドを用いた６次元UED模型におけるKK質量への量子補正の計算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スライド 33</vt:lpstr>
      <vt:lpstr>スライド 34</vt:lpstr>
      <vt:lpstr>スライド 35</vt:lpstr>
      <vt:lpstr>スライド 36</vt:lpstr>
      <vt:lpstr>スライド 37</vt:lpstr>
      <vt:lpstr>スライド 38</vt:lpstr>
      <vt:lpstr>スライド 39</vt:lpstr>
      <vt:lpstr>スライド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Universal Extra Dimensional Model with S^2/Z_2 extra-space</dc:title>
  <dc:creator>Nomura</dc:creator>
  <cp:lastModifiedBy>Nomura</cp:lastModifiedBy>
  <cp:revision>334</cp:revision>
  <dcterms:created xsi:type="dcterms:W3CDTF">2009-06-23T07:25:48Z</dcterms:created>
  <dcterms:modified xsi:type="dcterms:W3CDTF">2010-01-20T07:11:45Z</dcterms:modified>
</cp:coreProperties>
</file>